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y="6858000" cx="9144000"/>
  <p:notesSz cx="6858000" cy="9144000"/>
  <p:embeddedFontLst>
    <p:embeddedFont>
      <p:font typeface="Merriweather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Merriweather-bold.fntdata"/><Relationship Id="rId21" Type="http://schemas.openxmlformats.org/officeDocument/2006/relationships/slide" Target="slides/slide16.xml"/><Relationship Id="rId65" Type="http://schemas.openxmlformats.org/officeDocument/2006/relationships/font" Target="fonts/Merriweather-regular.fntdata"/><Relationship Id="rId24" Type="http://schemas.openxmlformats.org/officeDocument/2006/relationships/slide" Target="slides/slide19.xml"/><Relationship Id="rId68" Type="http://schemas.openxmlformats.org/officeDocument/2006/relationships/font" Target="fonts/Merriweather-boldItalic.fntdata"/><Relationship Id="rId23" Type="http://schemas.openxmlformats.org/officeDocument/2006/relationships/slide" Target="slides/slide18.xml"/><Relationship Id="rId67" Type="http://schemas.openxmlformats.org/officeDocument/2006/relationships/font" Target="fonts/Merriweather-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352414d2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352414d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4352414d28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20f7c98b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20f7c98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420f7c98ba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20f7c98ba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20f7c98b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420f7c98ba_0_1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20f7c98ba_2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20f7c98ba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420f7c98ba_2_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20f7c98ba_2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20f7c98ba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420f7c98ba_2_1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20f7c98ba_2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20f7c98ba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420f7c98ba_2_3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20f7c98ba_2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20f7c98ba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420f7c98ba_2_5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22fcd162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22fcd16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422fcd162c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22fcd162c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22fcd162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422fcd162c_0_1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22fcd162c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422fcd162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422fcd162c_0_4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20f7c98ba_2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20f7c98ba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420f7c98ba_2_6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421373be8f_0_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421373be8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421373be8f_0_9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42258ea790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42258ea79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42258ea790_0_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2258ea790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42258ea79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42258ea790_0_1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42258ea790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42258ea79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42258ea790_0_1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42258ea790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42258ea79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42258ea790_0_2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42258ea790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42258ea79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42258ea790_0_3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42258ea790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42258ea79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g42258ea790_0_3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42258ea790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42258ea79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42258ea790_0_4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42258ea790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42258ea79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42258ea790_0_4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42258ea790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42258ea79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42258ea790_0_5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42258ea790_0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42258ea79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42258ea790_0_6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42258ea790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42258ea79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42258ea790_0_6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421373be8f_0_1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421373be8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421373be8f_0_11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422fcd162c_0_2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422fcd162c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422fcd162c_0_21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4378f3fe9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4378f3fe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g4378f3fe95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A9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A9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A9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A9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A9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A9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A9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A9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A9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A9C"/>
              </a:buClr>
              <a:buSzPts val="2000"/>
              <a:buFont typeface="Arial"/>
              <a:buNone/>
              <a:defRPr sz="20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A9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A9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A9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A9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A9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A9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A9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A9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olo e testo verticale" type="vertTitleAndTx">
  <p:cSld name="VERTICAL_TITLE_AND_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x">
  <p:cSld name="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0">
              <a:srgbClr val="FBD49C"/>
            </a:gs>
            <a:gs pos="100000">
              <a:srgbClr val="FEE7F2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C9D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C9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53.xml"/><Relationship Id="rId4" Type="http://schemas.openxmlformats.org/officeDocument/2006/relationships/slide" Target="/ppt/slides/slide53.xml"/><Relationship Id="rId9" Type="http://schemas.openxmlformats.org/officeDocument/2006/relationships/slide" Target="/ppt/slides/slide56.xml"/><Relationship Id="rId5" Type="http://schemas.openxmlformats.org/officeDocument/2006/relationships/slide" Target="/ppt/slides/slide54.xml"/><Relationship Id="rId6" Type="http://schemas.openxmlformats.org/officeDocument/2006/relationships/slide" Target="/ppt/slides/slide55.xml"/><Relationship Id="rId7" Type="http://schemas.openxmlformats.org/officeDocument/2006/relationships/slide" Target="/ppt/slides/slide55.xml"/><Relationship Id="rId8" Type="http://schemas.openxmlformats.org/officeDocument/2006/relationships/slide" Target="/ppt/slides/slide56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57.xml"/><Relationship Id="rId4" Type="http://schemas.openxmlformats.org/officeDocument/2006/relationships/slide" Target="/ppt/slides/slide58.xml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fogazzaro.gov.it/sito/index.php?idpag=1287" TargetMode="External"/><Relationship Id="rId4" Type="http://schemas.openxmlformats.org/officeDocument/2006/relationships/hyperlink" Target="https://www.fogazzaro.gov.it/sito/index.php?idpag=1288" TargetMode="External"/><Relationship Id="rId5" Type="http://schemas.openxmlformats.org/officeDocument/2006/relationships/hyperlink" Target="https://www.fogazzaro.gov.it/sito/index.php?idpag=1289" TargetMode="External"/><Relationship Id="rId6" Type="http://schemas.openxmlformats.org/officeDocument/2006/relationships/hyperlink" Target="https://www.fogazzaro.gov.it/sito/index.php?idpag=1290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liceopigafetta.gov.it/liceo-classico/" TargetMode="External"/><Relationship Id="rId4" Type="http://schemas.openxmlformats.org/officeDocument/2006/relationships/hyperlink" Target="http://www.liceopigafetta.gov.it/liceo-linguistico/" TargetMode="External"/><Relationship Id="rId5" Type="http://schemas.openxmlformats.org/officeDocument/2006/relationships/hyperlink" Target="http://www.liceopigafetta.gov.it/liceo-musicale/" TargetMode="External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hyperlink" Target="http://www.liceoquadri.gov.it/la-didattica/indirizzi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liceoquadri.gov.it/la-didattica/indirizzi/" TargetMode="External"/><Relationship Id="rId4" Type="http://schemas.openxmlformats.org/officeDocument/2006/relationships/hyperlink" Target="http://www.liceoquadri.gov.it/la-didattica/indirizzi/" TargetMode="External"/><Relationship Id="rId9" Type="http://schemas.openxmlformats.org/officeDocument/2006/relationships/hyperlink" Target="http://www.liceoquadri.gov.it/la-didattica/indirizzi/" TargetMode="External"/><Relationship Id="rId5" Type="http://schemas.openxmlformats.org/officeDocument/2006/relationships/hyperlink" Target="http://www.liceoquadri.gov.it/la-didattica/indirizzi/" TargetMode="External"/><Relationship Id="rId6" Type="http://schemas.openxmlformats.org/officeDocument/2006/relationships/hyperlink" Target="http://www.liceoquadri.gov.it/la-didattica/indirizzi/" TargetMode="External"/><Relationship Id="rId7" Type="http://schemas.openxmlformats.org/officeDocument/2006/relationships/hyperlink" Target="http://www.liceoquadri.gov.it/la-didattica/indirizzi/" TargetMode="External"/><Relationship Id="rId8" Type="http://schemas.openxmlformats.org/officeDocument/2006/relationships/hyperlink" Target="http://www.liceoquadri.gov.it/la-didattica/indirizzi/" TargetMode="External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ceolioy.gov.it/sito/downloadAllegatiSito.php?idFile=1092" TargetMode="External"/><Relationship Id="rId10" Type="http://schemas.openxmlformats.org/officeDocument/2006/relationships/hyperlink" Target="https://www.liceolioy.gov.it/sito/downloadAllegatiSito.php?idFile=1092" TargetMode="External"/><Relationship Id="rId13" Type="http://schemas.openxmlformats.org/officeDocument/2006/relationships/hyperlink" Target="https://www.liceolioy.gov.it/sito/downloadAllegatiSito.php?idFile=1092" TargetMode="External"/><Relationship Id="rId12" Type="http://schemas.openxmlformats.org/officeDocument/2006/relationships/hyperlink" Target="https://www.liceolioy.gov.it/sito/downloadAllegatiSito.php?idFile=109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liceolioy.gov.it/sito/downloadAllegatiSito.php?idFile=1092" TargetMode="External"/><Relationship Id="rId4" Type="http://schemas.openxmlformats.org/officeDocument/2006/relationships/hyperlink" Target="https://www.liceolioy.gov.it/sito/downloadAllegatiSito.php?idFile=1092" TargetMode="External"/><Relationship Id="rId9" Type="http://schemas.openxmlformats.org/officeDocument/2006/relationships/hyperlink" Target="https://www.liceolioy.gov.it/sito/downloadAllegatiSito.php?idFile=1092" TargetMode="External"/><Relationship Id="rId15" Type="http://schemas.openxmlformats.org/officeDocument/2006/relationships/hyperlink" Target="https://www.liceolioy.gov.it/sito/downloadAllegatiSito.php?idFile=1092" TargetMode="External"/><Relationship Id="rId14" Type="http://schemas.openxmlformats.org/officeDocument/2006/relationships/hyperlink" Target="https://www.liceolioy.gov.it/sito/downloadAllegatiSito.php?idFile=1092" TargetMode="External"/><Relationship Id="rId5" Type="http://schemas.openxmlformats.org/officeDocument/2006/relationships/hyperlink" Target="https://www.liceolioy.gov.it/sito/downloadAllegatiSito.php?idFile=1092" TargetMode="External"/><Relationship Id="rId6" Type="http://schemas.openxmlformats.org/officeDocument/2006/relationships/hyperlink" Target="https://www.liceolioy.gov.it/sito/downloadAllegatiSito.php?idFile=1092" TargetMode="External"/><Relationship Id="rId7" Type="http://schemas.openxmlformats.org/officeDocument/2006/relationships/hyperlink" Target="https://www.liceolioy.gov.it/sito/downloadAllegatiSito.php?idFile=1092" TargetMode="External"/><Relationship Id="rId8" Type="http://schemas.openxmlformats.org/officeDocument/2006/relationships/hyperlink" Target="https://www.liceolioy.gov.it/sito/downloadAllegatiSito.php?idFile=109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istitutofarinavicenza.it/index.php/le-nostre-scuole/scuola-sec-ii-grado" TargetMode="External"/><Relationship Id="rId4" Type="http://schemas.openxmlformats.org/officeDocument/2006/relationships/hyperlink" Target="http://www.istitutofarinavicenza.it/index.php/le-nostre-scuole/scuola-sec-ii-grado" TargetMode="External"/><Relationship Id="rId9" Type="http://schemas.openxmlformats.org/officeDocument/2006/relationships/hyperlink" Target="http://www.istitutofarinavicenza.it/index.php/le-nostre-scuole/scuola-sec-ii-grado" TargetMode="External"/><Relationship Id="rId5" Type="http://schemas.openxmlformats.org/officeDocument/2006/relationships/hyperlink" Target="http://www.istitutofarinavicenza.it/index.php/le-nostre-scuole/scuola-sec-ii-grado" TargetMode="External"/><Relationship Id="rId6" Type="http://schemas.openxmlformats.org/officeDocument/2006/relationships/hyperlink" Target="http://www.istitutofarinavicenza.it/index.php/le-nostre-scuole/scuola-sec-ii-grado" TargetMode="External"/><Relationship Id="rId7" Type="http://schemas.openxmlformats.org/officeDocument/2006/relationships/hyperlink" Target="http://www.istitutofarinavicenza.it/index.php/le-nostre-scuole/scuola-sec-ii-grado" TargetMode="External"/><Relationship Id="rId8" Type="http://schemas.openxmlformats.org/officeDocument/2006/relationships/hyperlink" Target="http://www.istitutofarinavicenza.it/index.php/le-nostre-scuole/scuola-sec-ii-grado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itisrossi.gov.it/chimica-materiali-e-biotecnologie/" TargetMode="External"/><Relationship Id="rId4" Type="http://schemas.openxmlformats.org/officeDocument/2006/relationships/hyperlink" Target="https://www.itisrossi.gov.it/chimica-materiali-e-biotecnologie/" TargetMode="External"/><Relationship Id="rId5" Type="http://schemas.openxmlformats.org/officeDocument/2006/relationships/hyperlink" Target="https://www.itisrossi.gov.it/elettronica-ed-elettrotecnica-2/" TargetMode="External"/><Relationship Id="rId6" Type="http://schemas.openxmlformats.org/officeDocument/2006/relationships/hyperlink" Target="https://www.itisrossi.gov.it/informatica-e-telecomunicazioni-2/" TargetMode="External"/><Relationship Id="rId7" Type="http://schemas.openxmlformats.org/officeDocument/2006/relationships/hyperlink" Target="https://www.itisrossi.gov.it/meccanica-meccatronica-ed-energia/" TargetMode="External"/><Relationship Id="rId8" Type="http://schemas.openxmlformats.org/officeDocument/2006/relationships/hyperlink" Target="https://www.itisrossi.gov.it/trasporti-e-logistica/" TargetMode="External"/></Relationships>
</file>

<file path=ppt/slides/_rels/slide22.xml.rels><?xml version="1.0" encoding="UTF-8" standalone="yes"?><Relationships xmlns="http://schemas.openxmlformats.org/package/2006/relationships"><Relationship Id="rId10" Type="http://schemas.openxmlformats.org/officeDocument/2006/relationships/hyperlink" Target="http://www.iiscanova.gov.it/presentazione/liceo-artistico/architettura-e-ambient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iiscanova.gov.it/presentazione/istituto-tecnico/cat/" TargetMode="External"/><Relationship Id="rId4" Type="http://schemas.openxmlformats.org/officeDocument/2006/relationships/hyperlink" Target="http://www.iiscanova.gov.it/presentazione/istituto-tecnico/cat/" TargetMode="External"/><Relationship Id="rId9" Type="http://schemas.openxmlformats.org/officeDocument/2006/relationships/hyperlink" Target="http://www.iiscanova.gov.it/presentazione/liceo-artistico/audiovisivo-e-multimediale/" TargetMode="External"/><Relationship Id="rId5" Type="http://schemas.openxmlformats.org/officeDocument/2006/relationships/hyperlink" Target="http://www.iiscanova.gov.it/presentazione/istituto-tecnico/geotecnica/" TargetMode="External"/><Relationship Id="rId6" Type="http://schemas.openxmlformats.org/officeDocument/2006/relationships/hyperlink" Target="http://www.iiscanova.gov.it/presentazione/istituto-tecnico/tecnologie-del-legno/" TargetMode="External"/><Relationship Id="rId7" Type="http://schemas.openxmlformats.org/officeDocument/2006/relationships/hyperlink" Target="http://www.iiscanova.gov.it/presentazione/liceo-artistico/arti-figurative/" TargetMode="External"/><Relationship Id="rId8" Type="http://schemas.openxmlformats.org/officeDocument/2006/relationships/hyperlink" Target="http://www.iiscanova.gov.it/presentazione/liceo-artistico/grafica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itefusinieri.gov.it/pvw/app/VIIT0001/pvw_sito.php?sede_codice=VIIT0001&amp;page=2133113" TargetMode="External"/><Relationship Id="rId4" Type="http://schemas.openxmlformats.org/officeDocument/2006/relationships/hyperlink" Target="https://www.itefusinieri.gov.it/pvw/app/VIIT0001/pvw_sito.php?sede_codice=VIIT0001&amp;page=2133126" TargetMode="External"/><Relationship Id="rId5" Type="http://schemas.openxmlformats.org/officeDocument/2006/relationships/hyperlink" Target="https://www.itefusinieri.gov.it/pvw/app/VIIT0001/pvw_sito.php?sede_codice=VIIT0001&amp;page=2133129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amministrazione@boscardin.it" TargetMode="External"/><Relationship Id="rId4" Type="http://schemas.openxmlformats.org/officeDocument/2006/relationships/hyperlink" Target="https://www.boscardin.gov.it/liceo_artistico.htm" TargetMode="External"/><Relationship Id="rId5" Type="http://schemas.openxmlformats.org/officeDocument/2006/relationships/hyperlink" Target="https://www.boscardin.gov.it/istituto_tecnologico.htm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itepiovene.gov.it/indirizzi-di-studio/#AFM" TargetMode="External"/><Relationship Id="rId4" Type="http://schemas.openxmlformats.org/officeDocument/2006/relationships/hyperlink" Target="http://www.itepiovene.gov.it/indirizzi-di-studio/#RIM" TargetMode="External"/><Relationship Id="rId5" Type="http://schemas.openxmlformats.org/officeDocument/2006/relationships/hyperlink" Target="http://www.itepiovene.gov.it/indirizzi-di-studio/#TU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adaschio.gov.it/indirizzi/istruzione-professionale-servizi-commerciali/" TargetMode="External"/><Relationship Id="rId4" Type="http://schemas.openxmlformats.org/officeDocument/2006/relationships/hyperlink" Target="http://www.adaschio.gov.it/indirizzi/istruzione-professionale-servizi-per-lenogastronomia-e-lospitalita-alberghiera/" TargetMode="External"/><Relationship Id="rId5" Type="http://schemas.openxmlformats.org/officeDocument/2006/relationships/hyperlink" Target="http://www.adaschio.gov.it/indirizzi/istruzione-tecnica-turismo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montagna.gov.it/servizi-socio-sanitari/" TargetMode="External"/><Relationship Id="rId4" Type="http://schemas.openxmlformats.org/officeDocument/2006/relationships/hyperlink" Target="http://www.montagna.gov.it/audio-visivo/" TargetMode="External"/><Relationship Id="rId5" Type="http://schemas.openxmlformats.org/officeDocument/2006/relationships/hyperlink" Target="http://www.montagna.gov.it/produzioni-industriali-e-artigianali-moda/" TargetMode="External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hyperlink" Target="http://www.lampertico.gov.it/sites/default/files/Nuovo%20ordinamento.xls" TargetMode="External"/><Relationship Id="rId10" Type="http://schemas.openxmlformats.org/officeDocument/2006/relationships/hyperlink" Target="http://www.lampertico.gov.it/sites/default/files/Nuovo%20ordinamento.xls" TargetMode="External"/><Relationship Id="rId13" Type="http://schemas.openxmlformats.org/officeDocument/2006/relationships/hyperlink" Target="http://www.lampertico.gov.it/sites/default/files/Nuovo%20ordinamento.xls" TargetMode="External"/><Relationship Id="rId12" Type="http://schemas.openxmlformats.org/officeDocument/2006/relationships/hyperlink" Target="http://www.lampertico.gov.it/sites/default/files/Nuovo%20ordinamento.xl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lampertico.gov.it/sites/default/files/Nuovo%20ordinamento.xls" TargetMode="External"/><Relationship Id="rId4" Type="http://schemas.openxmlformats.org/officeDocument/2006/relationships/hyperlink" Target="http://www.lampertico.gov.it/sites/default/files/Nuovo%20ordinamento.xls" TargetMode="External"/><Relationship Id="rId9" Type="http://schemas.openxmlformats.org/officeDocument/2006/relationships/hyperlink" Target="http://www.lampertico.gov.it/sites/default/files/Nuovo%20ordinamento.xls" TargetMode="External"/><Relationship Id="rId14" Type="http://schemas.openxmlformats.org/officeDocument/2006/relationships/hyperlink" Target="http://www.lampertico.gov.it/sites/default/files/Nuovo%20ordinamento.xls" TargetMode="External"/><Relationship Id="rId5" Type="http://schemas.openxmlformats.org/officeDocument/2006/relationships/hyperlink" Target="http://www.lampertico.gov.it/sites/default/files/Nuovo%20ordinamento.xls" TargetMode="External"/><Relationship Id="rId6" Type="http://schemas.openxmlformats.org/officeDocument/2006/relationships/hyperlink" Target="http://www.lampertico.gov.it/sites/default/files/Nuovo%20ordinamento.xls" TargetMode="External"/><Relationship Id="rId7" Type="http://schemas.openxmlformats.org/officeDocument/2006/relationships/hyperlink" Target="http://www.lampertico.gov.it/sites/default/files/Nuovo%20ordinamento.xls" TargetMode="External"/><Relationship Id="rId8" Type="http://schemas.openxmlformats.org/officeDocument/2006/relationships/hyperlink" Target="http://www.lampertico.gov.it/sites/default/files/Nuovo%20ordinamento.xls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centroedilepalladio.it/dopo-la-terza-medi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angaetano.org/settore-meccanico/" TargetMode="External"/><Relationship Id="rId4" Type="http://schemas.openxmlformats.org/officeDocument/2006/relationships/hyperlink" Target="https://www.sangaetano.org/settore-automeccanico/" TargetMode="External"/><Relationship Id="rId5" Type="http://schemas.openxmlformats.org/officeDocument/2006/relationships/hyperlink" Target="https://www.sangaetano.org/settore-elettrico/" TargetMode="External"/><Relationship Id="rId6" Type="http://schemas.openxmlformats.org/officeDocument/2006/relationships/hyperlink" Target="https://www.sangaetano.org/settore-grafico/" TargetMode="External"/><Relationship Id="rId7" Type="http://schemas.openxmlformats.org/officeDocument/2006/relationships/hyperlink" Target="https://www.sangaetano.org/settore-turistico-alberghiero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vicenza.engimveneto.org/operatore-grafico/" TargetMode="External"/><Relationship Id="rId4" Type="http://schemas.openxmlformats.org/officeDocument/2006/relationships/hyperlink" Target="https://vicenza.engimveneto.org/operatore-ai-servizi-di-vendita/" TargetMode="External"/><Relationship Id="rId5" Type="http://schemas.openxmlformats.org/officeDocument/2006/relationships/hyperlink" Target="https://vicenza.engimveneto.org/operatore-meccanico/" TargetMode="External"/><Relationship Id="rId6" Type="http://schemas.openxmlformats.org/officeDocument/2006/relationships/hyperlink" Target="https://vicenza.engimveneto.org/operatore-meccatronico/" TargetMode="External"/><Relationship Id="rId7" Type="http://schemas.openxmlformats.org/officeDocument/2006/relationships/hyperlink" Target="https://vicenza.engimveneto.org/operatore-elettrico/" TargetMode="External"/><Relationship Id="rId8" Type="http://schemas.openxmlformats.org/officeDocument/2006/relationships/hyperlink" Target="https://vicenza.engimveneto.org/operatore-termoidraulico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Relationship Id="rId4" Type="http://schemas.openxmlformats.org/officeDocument/2006/relationships/hyperlink" Target="https://www.scuolartemestieri.org/oreficeria" TargetMode="External"/><Relationship Id="rId5" Type="http://schemas.openxmlformats.org/officeDocument/2006/relationships/slide" Target="/ppt/slides/slide59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victoryweb.it/scuola-estetica-e-acconciatura-corso-triennale-biennale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baronio.vicenza.it/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slide" Target="/ppt/slides/slide6.xml"/><Relationship Id="rId7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slide" Target="/ppt/slides/slide6.xml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6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6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slide" Target="/ppt/slides/slide6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6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Relationship Id="rId5" Type="http://schemas.openxmlformats.org/officeDocument/2006/relationships/slide" Target="/ppt/slides/slide6.xml"/><Relationship Id="rId6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image" Target="../media/image46.png"/><Relationship Id="rId6" Type="http://schemas.openxmlformats.org/officeDocument/2006/relationships/slide" Target="/ppt/slides/slide8.xml"/><Relationship Id="rId7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png"/><Relationship Id="rId4" Type="http://schemas.openxmlformats.org/officeDocument/2006/relationships/image" Target="../media/image35.png"/><Relationship Id="rId5" Type="http://schemas.openxmlformats.org/officeDocument/2006/relationships/slide" Target="/ppt/slides/slide8.xml"/><Relationship Id="rId6" Type="http://schemas.openxmlformats.org/officeDocument/2006/relationships/image" Target="../media/image2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slide" Target="/ppt/slides/slide9.xml"/><Relationship Id="rId4" Type="http://schemas.openxmlformats.org/officeDocument/2006/relationships/image" Target="../media/image28.png"/><Relationship Id="rId5" Type="http://schemas.openxmlformats.org/officeDocument/2006/relationships/image" Target="../media/image39.png"/><Relationship Id="rId6" Type="http://schemas.openxmlformats.org/officeDocument/2006/relationships/image" Target="../media/image37.png"/><Relationship Id="rId7" Type="http://schemas.openxmlformats.org/officeDocument/2006/relationships/image" Target="../media/image5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3.png"/><Relationship Id="rId4" Type="http://schemas.openxmlformats.org/officeDocument/2006/relationships/image" Target="../media/image29.png"/><Relationship Id="rId5" Type="http://schemas.openxmlformats.org/officeDocument/2006/relationships/image" Target="../media/image38.png"/><Relationship Id="rId6" Type="http://schemas.openxmlformats.org/officeDocument/2006/relationships/slide" Target="/ppt/slides/slide9.xml"/><Relationship Id="rId7" Type="http://schemas.openxmlformats.org/officeDocument/2006/relationships/image" Target="../media/image2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Relationship Id="rId4" Type="http://schemas.openxmlformats.org/officeDocument/2006/relationships/image" Target="../media/image30.png"/><Relationship Id="rId5" Type="http://schemas.openxmlformats.org/officeDocument/2006/relationships/image" Target="../media/image41.png"/><Relationship Id="rId6" Type="http://schemas.openxmlformats.org/officeDocument/2006/relationships/slide" Target="/ppt/slides/slide9.xml"/><Relationship Id="rId7" Type="http://schemas.openxmlformats.org/officeDocument/2006/relationships/image" Target="../media/image2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slide" Target="/ppt/slides/slide9.xml"/><Relationship Id="rId7" Type="http://schemas.openxmlformats.org/officeDocument/2006/relationships/image" Target="../media/image2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slide" Target="/ppt/slides/slide9.xml"/><Relationship Id="rId4" Type="http://schemas.openxmlformats.org/officeDocument/2006/relationships/image" Target="../media/image28.png"/><Relationship Id="rId5" Type="http://schemas.openxmlformats.org/officeDocument/2006/relationships/slide" Target="/ppt/slides/slide48.xml"/><Relationship Id="rId6" Type="http://schemas.openxmlformats.org/officeDocument/2006/relationships/image" Target="../media/image43.png"/><Relationship Id="rId7" Type="http://schemas.openxmlformats.org/officeDocument/2006/relationships/image" Target="../media/image45.png"/><Relationship Id="rId8" Type="http://schemas.openxmlformats.org/officeDocument/2006/relationships/image" Target="../media/image4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slide" Target="/ppt/slides/slide9.xml"/><Relationship Id="rId4" Type="http://schemas.openxmlformats.org/officeDocument/2006/relationships/image" Target="../media/image28.png"/><Relationship Id="rId5" Type="http://schemas.openxmlformats.org/officeDocument/2006/relationships/slide" Target="/ppt/slides/slide49.xml"/><Relationship Id="rId6" Type="http://schemas.openxmlformats.org/officeDocument/2006/relationships/image" Target="../media/image42.png"/><Relationship Id="rId7" Type="http://schemas.openxmlformats.org/officeDocument/2006/relationships/image" Target="../media/image48.png"/><Relationship Id="rId8" Type="http://schemas.openxmlformats.org/officeDocument/2006/relationships/image" Target="../media/image7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slide" Target="/ppt/slides/slide50.xml"/><Relationship Id="rId4" Type="http://schemas.openxmlformats.org/officeDocument/2006/relationships/image" Target="../media/image59.png"/><Relationship Id="rId5" Type="http://schemas.openxmlformats.org/officeDocument/2006/relationships/slide" Target="/ppt/slides/slide9.xml"/><Relationship Id="rId6" Type="http://schemas.openxmlformats.org/officeDocument/2006/relationships/image" Target="../media/image2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7.png"/><Relationship Id="rId4" Type="http://schemas.openxmlformats.org/officeDocument/2006/relationships/slide" Target="/ppt/slides/slide9.xml"/><Relationship Id="rId5" Type="http://schemas.openxmlformats.org/officeDocument/2006/relationships/image" Target="../media/image28.png"/><Relationship Id="rId6" Type="http://schemas.openxmlformats.org/officeDocument/2006/relationships/image" Target="../media/image54.png"/><Relationship Id="rId7" Type="http://schemas.openxmlformats.org/officeDocument/2006/relationships/image" Target="../media/image5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slide" Target="/ppt/slides/slide52.xml"/><Relationship Id="rId4" Type="http://schemas.openxmlformats.org/officeDocument/2006/relationships/image" Target="../media/image55.png"/><Relationship Id="rId5" Type="http://schemas.openxmlformats.org/officeDocument/2006/relationships/image" Target="../media/image53.png"/><Relationship Id="rId6" Type="http://schemas.openxmlformats.org/officeDocument/2006/relationships/image" Target="../media/image58.png"/><Relationship Id="rId7" Type="http://schemas.openxmlformats.org/officeDocument/2006/relationships/slide" Target="/ppt/slides/slide9.xml"/><Relationship Id="rId8" Type="http://schemas.openxmlformats.org/officeDocument/2006/relationships/image" Target="../media/image2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slide" Target="/ppt/slides/slide10.xml"/><Relationship Id="rId4" Type="http://schemas.openxmlformats.org/officeDocument/2006/relationships/image" Target="../media/image28.png"/><Relationship Id="rId5" Type="http://schemas.openxmlformats.org/officeDocument/2006/relationships/slide" Target="/ppt/slides/slide53.xml"/><Relationship Id="rId6" Type="http://schemas.openxmlformats.org/officeDocument/2006/relationships/image" Target="../media/image61.png"/><Relationship Id="rId7" Type="http://schemas.openxmlformats.org/officeDocument/2006/relationships/image" Target="../media/image71.png"/><Relationship Id="rId8" Type="http://schemas.openxmlformats.org/officeDocument/2006/relationships/image" Target="../media/image5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slide" Target="/ppt/slides/slide10.xml"/><Relationship Id="rId4" Type="http://schemas.openxmlformats.org/officeDocument/2006/relationships/image" Target="../media/image28.png"/><Relationship Id="rId5" Type="http://schemas.openxmlformats.org/officeDocument/2006/relationships/slide" Target="/ppt/slides/slide54.xml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slide" Target="/ppt/slides/slide55.xml"/><Relationship Id="rId4" Type="http://schemas.openxmlformats.org/officeDocument/2006/relationships/image" Target="../media/image69.png"/><Relationship Id="rId5" Type="http://schemas.openxmlformats.org/officeDocument/2006/relationships/image" Target="../media/image67.png"/><Relationship Id="rId6" Type="http://schemas.openxmlformats.org/officeDocument/2006/relationships/image" Target="../media/image70.png"/><Relationship Id="rId7" Type="http://schemas.openxmlformats.org/officeDocument/2006/relationships/slide" Target="/ppt/slides/slide10.xml"/><Relationship Id="rId8" Type="http://schemas.openxmlformats.org/officeDocument/2006/relationships/image" Target="../media/image2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3.png"/><Relationship Id="rId4" Type="http://schemas.openxmlformats.org/officeDocument/2006/relationships/image" Target="../media/image60.png"/><Relationship Id="rId5" Type="http://schemas.openxmlformats.org/officeDocument/2006/relationships/image" Target="../media/image66.png"/><Relationship Id="rId6" Type="http://schemas.openxmlformats.org/officeDocument/2006/relationships/slide" Target="/ppt/slides/slide10.xml"/><Relationship Id="rId7" Type="http://schemas.openxmlformats.org/officeDocument/2006/relationships/image" Target="../media/image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8.png"/><Relationship Id="rId4" Type="http://schemas.openxmlformats.org/officeDocument/2006/relationships/image" Target="../media/image65.png"/><Relationship Id="rId5" Type="http://schemas.openxmlformats.org/officeDocument/2006/relationships/slide" Target="/ppt/slides/slide57.xml"/><Relationship Id="rId6" Type="http://schemas.openxmlformats.org/officeDocument/2006/relationships/image" Target="../media/image72.png"/><Relationship Id="rId7" Type="http://schemas.openxmlformats.org/officeDocument/2006/relationships/slide" Target="/ppt/slides/slide11.xml"/><Relationship Id="rId8" Type="http://schemas.openxmlformats.org/officeDocument/2006/relationships/image" Target="../media/image2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slide" Target="/ppt/slides/slide11.xml"/><Relationship Id="rId4" Type="http://schemas.openxmlformats.org/officeDocument/2006/relationships/image" Target="../media/image28.png"/><Relationship Id="rId5" Type="http://schemas.openxmlformats.org/officeDocument/2006/relationships/slide" Target="/ppt/slides/slide58.xml"/><Relationship Id="rId6" Type="http://schemas.openxmlformats.org/officeDocument/2006/relationships/image" Target="../media/image73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7.png"/><Relationship Id="rId4" Type="http://schemas.openxmlformats.org/officeDocument/2006/relationships/slide" Target="/ppt/slides/slide32.xml"/><Relationship Id="rId5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5.png"/><Relationship Id="rId11" Type="http://schemas.openxmlformats.org/officeDocument/2006/relationships/slide" Target="/ppt/slides/slide38.xml"/><Relationship Id="rId22" Type="http://schemas.openxmlformats.org/officeDocument/2006/relationships/image" Target="../media/image16.png"/><Relationship Id="rId10" Type="http://schemas.openxmlformats.org/officeDocument/2006/relationships/slide" Target="/ppt/slides/slide38.xml"/><Relationship Id="rId21" Type="http://schemas.openxmlformats.org/officeDocument/2006/relationships/image" Target="../media/image15.png"/><Relationship Id="rId13" Type="http://schemas.openxmlformats.org/officeDocument/2006/relationships/slide" Target="/ppt/slides/slide39.xml"/><Relationship Id="rId12" Type="http://schemas.openxmlformats.org/officeDocument/2006/relationships/slide" Target="/ppt/slides/slide38.xml"/><Relationship Id="rId23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35.xml"/><Relationship Id="rId4" Type="http://schemas.openxmlformats.org/officeDocument/2006/relationships/slide" Target="/ppt/slides/slide35.xml"/><Relationship Id="rId9" Type="http://schemas.openxmlformats.org/officeDocument/2006/relationships/slide" Target="/ppt/slides/slide37.xml"/><Relationship Id="rId15" Type="http://schemas.openxmlformats.org/officeDocument/2006/relationships/slide" Target="/ppt/slides/slide40.xml"/><Relationship Id="rId14" Type="http://schemas.openxmlformats.org/officeDocument/2006/relationships/slide" Target="/ppt/slides/slide39.xml"/><Relationship Id="rId17" Type="http://schemas.openxmlformats.org/officeDocument/2006/relationships/slide" Target="/ppt/slides/slide41.xml"/><Relationship Id="rId16" Type="http://schemas.openxmlformats.org/officeDocument/2006/relationships/slide" Target="/ppt/slides/slide40.xml"/><Relationship Id="rId5" Type="http://schemas.openxmlformats.org/officeDocument/2006/relationships/slide" Target="/ppt/slides/slide36.xml"/><Relationship Id="rId19" Type="http://schemas.openxmlformats.org/officeDocument/2006/relationships/image" Target="../media/image3.png"/><Relationship Id="rId6" Type="http://schemas.openxmlformats.org/officeDocument/2006/relationships/slide" Target="/ppt/slides/slide36.xml"/><Relationship Id="rId18" Type="http://schemas.openxmlformats.org/officeDocument/2006/relationships/slide" Target="/ppt/slides/slide41.xml"/><Relationship Id="rId7" Type="http://schemas.openxmlformats.org/officeDocument/2006/relationships/slide" Target="/ppt/slides/slide36.xml"/><Relationship Id="rId8" Type="http://schemas.openxmlformats.org/officeDocument/2006/relationships/slide" Target="/ppt/slides/slide37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42.xml"/><Relationship Id="rId4" Type="http://schemas.openxmlformats.org/officeDocument/2006/relationships/slide" Target="/ppt/slides/slide43.xml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48.xml"/><Relationship Id="rId10" Type="http://schemas.openxmlformats.org/officeDocument/2006/relationships/slide" Target="/ppt/slides/slide48.xml"/><Relationship Id="rId13" Type="http://schemas.openxmlformats.org/officeDocument/2006/relationships/slide" Target="/ppt/slides/slide50.xml"/><Relationship Id="rId12" Type="http://schemas.openxmlformats.org/officeDocument/2006/relationships/slide" Target="/ppt/slides/slide4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44.xml"/><Relationship Id="rId4" Type="http://schemas.openxmlformats.org/officeDocument/2006/relationships/slide" Target="/ppt/slides/slide45.xml"/><Relationship Id="rId9" Type="http://schemas.openxmlformats.org/officeDocument/2006/relationships/slide" Target="/ppt/slides/slide47.xml"/><Relationship Id="rId15" Type="http://schemas.openxmlformats.org/officeDocument/2006/relationships/slide" Target="/ppt/slides/slide51.xml"/><Relationship Id="rId14" Type="http://schemas.openxmlformats.org/officeDocument/2006/relationships/slide" Target="/ppt/slides/slide50.xml"/><Relationship Id="rId17" Type="http://schemas.openxmlformats.org/officeDocument/2006/relationships/slide" Target="/ppt/slides/slide52.xml"/><Relationship Id="rId16" Type="http://schemas.openxmlformats.org/officeDocument/2006/relationships/slide" Target="/ppt/slides/slide51.xml"/><Relationship Id="rId5" Type="http://schemas.openxmlformats.org/officeDocument/2006/relationships/slide" Target="/ppt/slides/slide46.xml"/><Relationship Id="rId6" Type="http://schemas.openxmlformats.org/officeDocument/2006/relationships/slide" Target="/ppt/slides/slide46.xml"/><Relationship Id="rId18" Type="http://schemas.openxmlformats.org/officeDocument/2006/relationships/image" Target="../media/image1.png"/><Relationship Id="rId7" Type="http://schemas.openxmlformats.org/officeDocument/2006/relationships/slide" Target="/ppt/slides/slide47.xml"/><Relationship Id="rId8" Type="http://schemas.openxmlformats.org/officeDocument/2006/relationships/slide" Target="/ppt/slides/slide4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714375" y="28575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Orientamento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285875" y="15716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425D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14425D"/>
                </a:solidFill>
                <a:latin typeface="Calibri"/>
                <a:ea typeface="Calibri"/>
                <a:cs typeface="Calibri"/>
                <a:sym typeface="Calibri"/>
              </a:rPr>
              <a:t>Formazione scolastica al termine del primo ciclo di istruzione.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4425D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14425D"/>
                </a:solidFill>
                <a:latin typeface="Calibri"/>
                <a:ea typeface="Calibri"/>
                <a:cs typeface="Calibri"/>
                <a:sym typeface="Calibri"/>
              </a:rPr>
              <a:t>IC2 “BORTOLAN”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0" y="4214812"/>
            <a:ext cx="5349875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>
            <a:off x="0" y="142875"/>
            <a:ext cx="9144000" cy="563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E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75BE"/>
                </a:solidFill>
                <a:latin typeface="Calibri"/>
                <a:ea typeface="Calibri"/>
                <a:cs typeface="Calibri"/>
                <a:sym typeface="Calibri"/>
              </a:rPr>
              <a:t>ISTITUTI PROFESSIONALI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75B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1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Come per gli istituti tecnici, anche quelli professionali prevedono molte ore di pratica abbinate a quelle di teoria. Sono previste numerose attività in laboratorio, ma anche tirocini all'interno delle aziende per mettersi già alla prova nel mondo lavorativo</a:t>
            </a:r>
            <a:r>
              <a:rPr b="0" i="1" lang="en-US" sz="1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1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L'orario settimanale  delle lezioni è di 32 ore.</a:t>
            </a:r>
            <a:br>
              <a:rPr b="0" i="0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Come le altre scuole secondarie di secondo grado, durano cinque anni ed si dividono in due bienni e un anno finale, che prevede l'esame di Stato per conseguire il diploma.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Questi istituti si dividono in due settori: quello dei </a:t>
            </a:r>
            <a:r>
              <a:rPr b="1" i="1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servizi </a:t>
            </a:r>
            <a:r>
              <a:rPr b="0" i="1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 quello di </a:t>
            </a:r>
            <a:r>
              <a:rPr b="1" i="1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industria</a:t>
            </a:r>
            <a:r>
              <a:rPr b="0" i="1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e </a:t>
            </a:r>
            <a:r>
              <a:rPr b="1" i="1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artigianato</a:t>
            </a:r>
            <a:r>
              <a:rPr b="0" i="1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1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          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Settore dei servizi</a:t>
            </a:r>
            <a:r>
              <a:rPr b="0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Si divide in quattro indirizzi: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3"/>
              </a:rPr>
              <a:t>Servizi per l’agricoltura e lo sviluppo rurale</a:t>
            </a: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4"/>
              </a:rPr>
              <a:t>, </a:t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5"/>
              </a:rPr>
              <a:t>Servizi socio-sanitari.</a:t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6"/>
              </a:rPr>
              <a:t>Servizi per l’enogastronomia e l’ospitalità alberghiera</a:t>
            </a: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7"/>
              </a:rPr>
              <a:t>. </a:t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8"/>
              </a:rPr>
              <a:t>Servizi commerciali</a:t>
            </a: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9"/>
              </a:rPr>
              <a:t>.</a:t>
            </a: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wnload (1).jpg" id="153" name="Google Shape;153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65525" y="5138737"/>
            <a:ext cx="29083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ogastronomia.png" id="154" name="Google Shape;154;p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200000">
            <a:off x="7132637" y="4132262"/>
            <a:ext cx="147637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/>
        </p:nvSpPr>
        <p:spPr>
          <a:xfrm>
            <a:off x="642937" y="1143000"/>
            <a:ext cx="7858125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b. 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Settore Industria e Artigianato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Questo tipo di istituto prevede due indirizzi: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b="1" i="0"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3"/>
              </a:rPr>
              <a:t>Produzioni industriali e artigianali</a:t>
            </a:r>
            <a:endParaRPr b="0" i="0" sz="240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b="1" i="0"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4"/>
              </a:rPr>
              <a:t>Manutenzione e assistenza tecnica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dustria.png" id="160" name="Google Shape;16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7500" y="4000500"/>
            <a:ext cx="2667000" cy="194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904748" y="357175"/>
            <a:ext cx="6882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i="0" lang="en-US" sz="2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.e F.P. - </a:t>
            </a: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Istruzione e</a:t>
            </a:r>
            <a:r>
              <a:rPr b="1" i="0" lang="en-US" sz="2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Formazione Professionale </a:t>
            </a:r>
            <a:endParaRPr/>
          </a:p>
        </p:txBody>
      </p:sp>
      <p:sp>
        <p:nvSpPr>
          <p:cNvPr id="166" name="Google Shape;166;p24"/>
          <p:cNvSpPr txBox="1"/>
          <p:nvPr/>
        </p:nvSpPr>
        <p:spPr>
          <a:xfrm>
            <a:off x="642937" y="928687"/>
            <a:ext cx="7858125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 I.e 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F.P è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erogata da 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 pubblici o privati accreditati dalla Regione per svolgere interventi formativi di durata triennale, destinati a giovani in possesso della licenza di scuola secondaria di primo grado e soggetti all'obbligo di istruzione.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 durata di ciascun anno formativo generalmente coincide con quella dell'anno scolastico e la frequenza settimanale è di circa 35 ore.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 conclusione del terzo anno e superate le prove finali, è previsto il rilascio dell'attestato di </a:t>
            </a:r>
            <a:r>
              <a:rPr b="1" i="0" lang="en-US" sz="2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qualifica</a:t>
            </a:r>
            <a:r>
              <a:rPr b="1" i="0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professionale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terzo livello.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E’ possibile acquisire un </a:t>
            </a:r>
            <a:r>
              <a:rPr b="1" i="0" lang="en-US" sz="20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diploma 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professionale di quarto livello europeo 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attivando i “percorsi di quarto anno”. (opportunità facoltativa)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 caratterizzano per esperienza formativa e lavorativa presso Aziende del territorio.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olClips_indu0450.png" id="167" name="Google Shape;16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4572000"/>
            <a:ext cx="1838325" cy="185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bri.png" id="168" name="Google Shape;16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5937" y="4572000"/>
            <a:ext cx="2143125" cy="1900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trezzi-lavoro-300x202.png" id="169" name="Google Shape;16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440000">
            <a:off x="2274887" y="5378450"/>
            <a:ext cx="2143125" cy="144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135725" y="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ALTERNANZA SCUOLA LAVORO </a:t>
            </a:r>
            <a:endParaRPr/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99525" y="967350"/>
            <a:ext cx="9144000" cy="58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riforma della Buona Scuola apportata dalla legge 107/2015 ha reso obbligatoria la cosiddetta “</a:t>
            </a: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alternanza scuola lavoro</a:t>
            </a: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”che consiste in una metodologia didattica in cui gli alunni affiancano un periodo di formazione teorica in classe con uno di esperienza più pratica presso un’azienda.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Ecco </a:t>
            </a: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quanto dura l’alternanza scuola lavoro</a:t>
            </a: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per le diverse tipologie di scuole: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Alternanza scuola lavoro per i licei:</a:t>
            </a: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200 / 100 ore  (?)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Alternanza scuola lavoro per gli istituti tecnici:</a:t>
            </a: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400 ore (?)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Alternanza scuola lavoro per gli istituti professionali:</a:t>
            </a: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400 ore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ore sono complessive, da accumulare nel corso dell’ultimo triennio di scuola, e non prevedono nessuna forma di retribuzione o di rimborso spese.</a:t>
            </a:r>
            <a:endParaRPr/>
          </a:p>
          <a:p>
            <a:pPr indent="-18415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.gif" id="176" name="Google Shape;17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4775" y="3256362"/>
            <a:ext cx="1266987" cy="7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457200" y="274637"/>
            <a:ext cx="8229600" cy="6011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 DEVE FARE L'ALTERNANZA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L’alternanza scuola lavoro è un’attività 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obbligatoria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 deve essere svolta dagli studenti iscritti alla terza, quarta e quinta superiore.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SVOLGERE L'ALTERNANZA SCUOLA LAVORO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progetti di alternanza possono essere svolti sia durante l’anno scolastico, nell’orario di lezioni o nel pomeriggio, sia nei periodi di vacanza.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scuole sono incoraggiate a inserire nel calcolo delle ore dedicate all’alternanza scuola lavoro anche le eventuali esperienze lavorative svolte dallo studente all’estero.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DOVE SVOLGERLA</a:t>
            </a:r>
            <a:b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progetti di alternanza possono essere svolti presso 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imprese, aziende, associazioni sportive e di volontariato, enti culturali, ordini professionali e istituzioni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785812" y="85725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E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487E"/>
                </a:solidFill>
                <a:latin typeface="Calibri"/>
                <a:ea typeface="Calibri"/>
                <a:cs typeface="Calibri"/>
                <a:sym typeface="Calibri"/>
              </a:rPr>
              <a:t>ISTITUTI SUPERIORI </a:t>
            </a:r>
            <a:b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b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VICENZA</a:t>
            </a:r>
            <a:b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descr="scuola.png" id="187" name="Google Shape;1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3187" y="3500437"/>
            <a:ext cx="358775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/>
        </p:nvSpPr>
        <p:spPr>
          <a:xfrm>
            <a:off x="1000125" y="714375"/>
            <a:ext cx="7215300" cy="45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</a:pPr>
            <a:r>
              <a:rPr b="1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LICEO “DON G. FOGAZZARO”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Sede:</a:t>
            </a: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 contra’ Burci 21, tel. 0444320847 e 324487, fax 0444326281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email</a:t>
            </a: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b="0" i="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istituto@fogazzaro.it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</a:pPr>
            <a:r>
              <a:rPr b="1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Indirizzi:</a:t>
            </a:r>
            <a:br>
              <a:rPr b="1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i="0"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-Scientifico opzione Scienze Applicate</a:t>
            </a:r>
            <a:br>
              <a:rPr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-Scienze Umane</a:t>
            </a:r>
            <a:br>
              <a:rPr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-Economico Sociale</a:t>
            </a:r>
            <a:br>
              <a:rPr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-Linguistico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428625" y="100012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LICEO CLASSICO “A. PIGAFETTA”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Sede: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contra’ Cordenons 1, tel. 0444543884, fax 0444326027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b="0" i="0" lang="en-US" sz="3200">
                <a:latin typeface="Calibri"/>
                <a:ea typeface="Calibri"/>
                <a:cs typeface="Calibri"/>
                <a:sym typeface="Calibri"/>
              </a:rPr>
              <a:t>vipc010004@istruzione.it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Indirizzi:</a:t>
            </a:r>
            <a:b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en-US" sz="2800" u="sng">
                <a:solidFill>
                  <a:schemeClr val="hlink"/>
                </a:solidFill>
                <a:hlinkClick r:id="rId3"/>
              </a:rPr>
              <a:t>-Liceo classico</a:t>
            </a:r>
            <a:br>
              <a:rPr i="0" lang="en-US" sz="2800" u="none">
                <a:solidFill>
                  <a:schemeClr val="dk1"/>
                </a:solidFill>
              </a:rPr>
            </a:br>
            <a:r>
              <a:rPr i="0" lang="en-US" sz="2800" u="sng">
                <a:solidFill>
                  <a:schemeClr val="hlink"/>
                </a:solidFill>
                <a:hlinkClick r:id="rId4"/>
              </a:rPr>
              <a:t>-Liceo linguistico</a:t>
            </a:r>
            <a:br>
              <a:rPr i="0" lang="en-US" sz="2800" u="none">
                <a:solidFill>
                  <a:schemeClr val="dk1"/>
                </a:solidFill>
              </a:rPr>
            </a:br>
            <a:r>
              <a:rPr i="0" lang="en-US" sz="2800" u="sng">
                <a:solidFill>
                  <a:schemeClr val="hlink"/>
                </a:solidFill>
                <a:hlinkClick r:id="rId5"/>
              </a:rPr>
              <a:t>-Liceo musicale</a:t>
            </a:r>
            <a:endParaRPr sz="2800"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606175" y="483450"/>
            <a:ext cx="8179800" cy="5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LICEO SCIENTIFICO “G.B. QUADRI”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Sede: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via Carducci 17, tel. 0444928877, fax 0444928698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US" sz="3200">
                <a:latin typeface="Calibri"/>
                <a:ea typeface="Calibri"/>
                <a:cs typeface="Calibri"/>
                <a:sym typeface="Calibri"/>
              </a:rPr>
              <a:t>vips05000n@istruzione.it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Indirizzi</a:t>
            </a: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-</a:t>
            </a:r>
            <a:r>
              <a:rPr i="0" lang="en-US" sz="2800" u="sng">
                <a:solidFill>
                  <a:schemeClr val="hlink"/>
                </a:solidFill>
                <a:hlinkClick r:id="rId5"/>
              </a:rPr>
              <a:t>Scientifico</a:t>
            </a:r>
            <a:br>
              <a:rPr i="0" lang="en-US" sz="2800" u="none">
                <a:solidFill>
                  <a:schemeClr val="dk1"/>
                </a:solidFill>
              </a:rPr>
            </a:br>
            <a:r>
              <a:rPr i="0" lang="en-US" sz="2800" u="sng">
                <a:solidFill>
                  <a:schemeClr val="hlink"/>
                </a:solidFill>
                <a:hlinkClick r:id="rId6"/>
              </a:rPr>
              <a:t>-Scienze Applicat</a:t>
            </a:r>
            <a:r>
              <a:rPr lang="en-US" sz="2800" u="sng">
                <a:solidFill>
                  <a:schemeClr val="hlink"/>
                </a:solidFill>
                <a:hlinkClick r:id="rId7"/>
              </a:rPr>
              <a:t>e</a:t>
            </a:r>
            <a:endParaRPr sz="2800"/>
          </a:p>
          <a:p>
            <a:pPr indent="-342900" lvl="0" marL="3429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/>
              <a:t>  </a:t>
            </a:r>
            <a:r>
              <a:rPr lang="en-US" sz="2800" u="sng">
                <a:solidFill>
                  <a:schemeClr val="hlink"/>
                </a:solidFill>
                <a:hlinkClick r:id="rId8"/>
              </a:rPr>
              <a:t>  -</a:t>
            </a:r>
            <a:r>
              <a:rPr i="0" lang="en-US" sz="2800" u="sng">
                <a:solidFill>
                  <a:schemeClr val="hlink"/>
                </a:solidFill>
                <a:hlinkClick r:id="rId9"/>
              </a:rPr>
              <a:t>Economico Sociale</a:t>
            </a:r>
            <a:r>
              <a:rPr b="1" i="0" lang="en-US" sz="2800" u="sng">
                <a:solidFill>
                  <a:schemeClr val="hlink"/>
                </a:solidFill>
                <a:hlinkClick r:id="rId10"/>
              </a:rPr>
              <a:t> </a:t>
            </a:r>
            <a:r>
              <a:rPr b="1" i="0" lang="en-US" sz="32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 </a:t>
            </a: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idx="1" type="body"/>
          </p:nvPr>
        </p:nvSpPr>
        <p:spPr>
          <a:xfrm>
            <a:off x="256500" y="440100"/>
            <a:ext cx="8631000" cy="56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LICEO SCIENTIFICO “P. LIOY”</a:t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Sede: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contra’ Cordenons 7, tel. 0444544510 e 324756, fax 0444544498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Succursale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piazzale San Lorenzo 2, tel. 0444546580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US" sz="3000">
                <a:latin typeface="Calibri"/>
                <a:ea typeface="Calibri"/>
                <a:cs typeface="Calibri"/>
                <a:sym typeface="Calibri"/>
              </a:rPr>
              <a:t>biblioteca@liceolioy.it</a:t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Indirizzi:</a:t>
            </a:r>
            <a:endParaRPr b="1" sz="3000"/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-</a:t>
            </a:r>
            <a:r>
              <a:rPr i="0" lang="en-US" sz="2800" u="sng">
                <a:solidFill>
                  <a:schemeClr val="hlink"/>
                </a:solidFill>
                <a:hlinkClick r:id="rId4"/>
              </a:rPr>
              <a:t>Liceo scientifico (tradizionale)</a:t>
            </a:r>
            <a:endParaRPr sz="28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/>
              <a:t>     </a:t>
            </a:r>
            <a:r>
              <a:rPr lang="en-US" sz="2800" u="sng">
                <a:solidFill>
                  <a:schemeClr val="hlink"/>
                </a:solidFill>
                <a:hlinkClick r:id="rId5"/>
              </a:rPr>
              <a:t>-</a:t>
            </a:r>
            <a:r>
              <a:rPr i="0" lang="en-US" sz="2800" u="sng">
                <a:solidFill>
                  <a:schemeClr val="hlink"/>
                </a:solidFill>
                <a:hlinkClick r:id="rId6"/>
              </a:rPr>
              <a:t>Liceo scientifico tradizionale con opzione</a:t>
            </a:r>
            <a:r>
              <a:rPr lang="en-US" sz="2800" u="sng">
                <a:solidFill>
                  <a:schemeClr val="hlink"/>
                </a:solidFill>
                <a:hlinkClick r:id="rId7"/>
              </a:rPr>
              <a:t> bilinguismo</a:t>
            </a:r>
            <a:br>
              <a:rPr i="0" lang="en-US" sz="2800" u="sng">
                <a:solidFill>
                  <a:schemeClr val="hlink"/>
                </a:solidFill>
                <a:hlinkClick r:id="rId8"/>
              </a:rPr>
            </a:br>
            <a:r>
              <a:rPr i="0" lang="en-US" sz="2800" u="sng">
                <a:solidFill>
                  <a:schemeClr val="hlink"/>
                </a:solidFill>
                <a:hlinkClick r:id="rId9"/>
              </a:rPr>
              <a:t>-Liceo scientifico- opzione scienze applicate </a:t>
            </a:r>
            <a:endParaRPr i="0" sz="2800" u="none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u="none">
                <a:solidFill>
                  <a:schemeClr val="dk1"/>
                </a:solidFill>
              </a:rPr>
              <a:t>     </a:t>
            </a:r>
            <a:r>
              <a:rPr lang="en-US" sz="2800" u="sng">
                <a:solidFill>
                  <a:schemeClr val="hlink"/>
                </a:solidFill>
                <a:hlinkClick r:id="rId10"/>
              </a:rPr>
              <a:t>- Liceo scientifico</a:t>
            </a:r>
            <a:r>
              <a:rPr i="0" lang="en-US" sz="2800" u="sng">
                <a:solidFill>
                  <a:schemeClr val="hlink"/>
                </a:solidFill>
                <a:hlinkClick r:id="rId11"/>
              </a:rPr>
              <a:t> con </a:t>
            </a:r>
            <a:r>
              <a:rPr lang="en-US" sz="2800" u="sng">
                <a:solidFill>
                  <a:schemeClr val="hlink"/>
                </a:solidFill>
                <a:hlinkClick r:id="rId12"/>
              </a:rPr>
              <a:t>opzione delle scienze applicate,</a:t>
            </a:r>
            <a:r>
              <a:rPr i="0" lang="en-US" sz="2800" u="sng">
                <a:solidFill>
                  <a:schemeClr val="hlink"/>
                </a:solidFill>
                <a:hlinkClick r:id="rId13"/>
              </a:rPr>
              <a:t>                            </a:t>
            </a:r>
            <a:r>
              <a:rPr lang="en-US" sz="2800" u="sng">
                <a:solidFill>
                  <a:schemeClr val="hlink"/>
                </a:solidFill>
                <a:hlinkClick r:id="rId14"/>
              </a:rPr>
              <a:t>      p</a:t>
            </a:r>
            <a:r>
              <a:rPr i="0" lang="en-US" sz="2800" u="sng">
                <a:solidFill>
                  <a:schemeClr val="hlink"/>
                </a:solidFill>
                <a:hlinkClick r:id="rId15"/>
              </a:rPr>
              <a:t>otenziamento della lingua e cultura inglese.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428625" y="357187"/>
            <a:ext cx="828675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b="0" i="1" lang="en-US" sz="4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“L’OBIETTIVO PRINCIPALE DELL‘EDUCAZIONE NELLE SCUOLE</a:t>
            </a:r>
            <a:br>
              <a:rPr b="0" i="1" lang="en-US" sz="4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4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DOVREBBE ESSERE QUELLO DI CREARE UOMINI E DONNE CHE SIANO CAPACI DI </a:t>
            </a:r>
            <a:r>
              <a:rPr b="1" i="1" lang="en-US" sz="4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FARE</a:t>
            </a:r>
            <a:r>
              <a:rPr b="0" i="1" lang="en-US" sz="4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COSE NUOVE, NON SOLTANTO DI RIPETERE SEMPLICEMENTE CIÒ CHE LE ALTRE GENERAZIONI  HANNO FATTO.” </a:t>
            </a:r>
            <a:endParaRPr/>
          </a:p>
        </p:txBody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5715000" y="5786437"/>
            <a:ext cx="31289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Jean Piaget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(psicologo, biologo, pedagogista e filosofo)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457200" y="173400"/>
            <a:ext cx="8229600" cy="6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ISTITUTO OMNICOMPRENSIVO “G.A. FARINA”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IV Novembre, 34, 36100 Vicenza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 web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http://www.istitutofarinavicenza.it, http://www.scuolefarinavicenza.it, http://www.iamfarina.it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Segreteria Didattica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segreteria@istitutofarinavicenza.it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Segreteria Amministrativa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amministrazione@istitutofarinavicenza.it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Indirizzi:</a:t>
            </a:r>
            <a:endParaRPr sz="2700"/>
          </a:p>
          <a:p>
            <a:pPr indent="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b="0" i="0"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800" u="sng">
                <a:solidFill>
                  <a:schemeClr val="hlink"/>
                </a:solidFill>
                <a:hlinkClick r:id="rId3"/>
              </a:rPr>
              <a:t>-Liceo Scienze Umane</a:t>
            </a:r>
            <a:br>
              <a:rPr i="0" lang="en-US" sz="2800" u="sng">
                <a:solidFill>
                  <a:schemeClr val="hlink"/>
                </a:solidFill>
                <a:hlinkClick r:id="rId4"/>
              </a:rPr>
            </a:br>
            <a:r>
              <a:rPr i="0" lang="en-US" sz="2800" u="sng">
                <a:solidFill>
                  <a:schemeClr val="hlink"/>
                </a:solidFill>
                <a:hlinkClick r:id="rId5"/>
              </a:rPr>
              <a:t>-Liceo Linguistico</a:t>
            </a:r>
            <a:br>
              <a:rPr i="0" lang="en-US" sz="2800" u="sng">
                <a:solidFill>
                  <a:schemeClr val="hlink"/>
                </a:solidFill>
                <a:hlinkClick r:id="rId6"/>
              </a:rPr>
            </a:br>
            <a:r>
              <a:rPr i="0" lang="en-US" sz="2800" u="sng">
                <a:solidFill>
                  <a:schemeClr val="hlink"/>
                </a:solidFill>
                <a:hlinkClick r:id="rId7"/>
              </a:rPr>
              <a:t>-Liceo Scientifico</a:t>
            </a:r>
            <a:br>
              <a:rPr i="0" lang="en-US" sz="2800" u="sng">
                <a:solidFill>
                  <a:schemeClr val="hlink"/>
                </a:solidFill>
                <a:hlinkClick r:id="rId8"/>
              </a:rPr>
            </a:br>
            <a:r>
              <a:rPr i="0" lang="en-US" sz="2800" u="sng">
                <a:solidFill>
                  <a:schemeClr val="hlink"/>
                </a:solidFill>
                <a:hlinkClick r:id="rId9"/>
              </a:rPr>
              <a:t>-Liceo Sportivo</a:t>
            </a:r>
            <a:endParaRPr sz="2800"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 u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457200" y="242950"/>
            <a:ext cx="8229600" cy="6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ISTITUTO I.T.I.S. “A. ROSSI”</a:t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Sede: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via L. Gallieno 52, tel. 0444500566, fax 0444501808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US" sz="3000">
                <a:latin typeface="Calibri"/>
                <a:ea typeface="Calibri"/>
                <a:cs typeface="Calibri"/>
                <a:sym typeface="Calibri"/>
              </a:rPr>
              <a:t>uffdid@itisrossi.vi.it,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3000">
                <a:latin typeface="Calibri"/>
                <a:ea typeface="Calibri"/>
                <a:cs typeface="Calibri"/>
                <a:sym typeface="Calibri"/>
              </a:rPr>
              <a:t>info@itisrossi.vi.it</a:t>
            </a:r>
            <a:endParaRPr b="0" i="0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Indirizzi studio corso diurno:</a:t>
            </a:r>
            <a:b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-</a:t>
            </a:r>
            <a:r>
              <a:rPr i="0" lang="en-US" sz="2600" u="sng">
                <a:solidFill>
                  <a:schemeClr val="hlink"/>
                </a:solidFill>
                <a:hlinkClick r:id="rId3"/>
              </a:rPr>
              <a:t>Chimica Materiali e Biotecnologie</a:t>
            </a:r>
            <a:br>
              <a:rPr i="0" lang="en-US" sz="2600" u="sng">
                <a:solidFill>
                  <a:schemeClr val="hlink"/>
                </a:solidFill>
                <a:hlinkClick r:id="rId4"/>
              </a:rPr>
            </a:br>
            <a:r>
              <a:rPr i="0" lang="en-US" sz="2600" u="sng">
                <a:solidFill>
                  <a:schemeClr val="hlink"/>
                </a:solidFill>
                <a:hlinkClick r:id="rId5"/>
              </a:rPr>
              <a:t>-Elettronica ed Elettrotecnica</a:t>
            </a:r>
            <a:br>
              <a:rPr i="0" lang="en-US" sz="2600" u="none">
                <a:solidFill>
                  <a:schemeClr val="dk1"/>
                </a:solidFill>
              </a:rPr>
            </a:br>
            <a:r>
              <a:rPr i="0" lang="en-US" sz="2600" u="sng">
                <a:solidFill>
                  <a:schemeClr val="hlink"/>
                </a:solidFill>
                <a:hlinkClick r:id="rId6"/>
              </a:rPr>
              <a:t>-Informatica e Telecomunicazioni</a:t>
            </a:r>
            <a:br>
              <a:rPr i="0" lang="en-US" sz="2600" u="none">
                <a:solidFill>
                  <a:schemeClr val="dk1"/>
                </a:solidFill>
              </a:rPr>
            </a:br>
            <a:r>
              <a:rPr i="0" lang="en-US" sz="2600" u="sng">
                <a:solidFill>
                  <a:schemeClr val="hlink"/>
                </a:solidFill>
                <a:hlinkClick r:id="rId7"/>
              </a:rPr>
              <a:t>-Meccanica Meccatronica ed Energia</a:t>
            </a:r>
            <a:br>
              <a:rPr i="0" lang="en-US" sz="2600" u="none">
                <a:solidFill>
                  <a:schemeClr val="dk1"/>
                </a:solidFill>
              </a:rPr>
            </a:br>
            <a:r>
              <a:rPr i="0" lang="en-US" sz="2600" u="sng">
                <a:solidFill>
                  <a:schemeClr val="hlink"/>
                </a:solidFill>
                <a:hlinkClick r:id="rId8"/>
              </a:rPr>
              <a:t>-Trasporti e Logistica</a:t>
            </a:r>
            <a:endParaRPr sz="2600"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 u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idx="1" type="body"/>
          </p:nvPr>
        </p:nvSpPr>
        <p:spPr>
          <a:xfrm>
            <a:off x="583875" y="120045"/>
            <a:ext cx="8229600" cy="6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ISTITUTO I.I.S. “A. CANOVA”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Sede: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viale Astichello 195, tel. 0444507330 e 507516, fax 0444507358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Succursale – Liceo Artistico: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via Calvi 19, tel. 0444505001, fax 0444314348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2000">
                <a:latin typeface="Calibri"/>
                <a:ea typeface="Calibri"/>
                <a:cs typeface="Calibri"/>
                <a:sym typeface="Calibri"/>
              </a:rPr>
              <a:t>segreteria@itgcanova.it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Indirizzi: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</a:rPr>
              <a:t>Istituto tecnico</a:t>
            </a:r>
            <a:b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Costruzioni, ambiente e territorio.</a:t>
            </a:r>
            <a:br>
              <a:rPr b="0" i="0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</a:br>
            <a:r>
              <a:rPr b="0" i="0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-Geotecnica</a:t>
            </a:r>
            <a:endParaRPr sz="24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400"/>
              <a:t>     </a:t>
            </a:r>
            <a:r>
              <a:rPr b="0" i="0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-Tecnologie del legno nelle costruzioni</a:t>
            </a:r>
            <a:endParaRPr sz="2400"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en-US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LiceoArtistico</a:t>
            </a:r>
            <a:endParaRPr sz="2400"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b="0" i="0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-Arti figurative</a:t>
            </a:r>
            <a:endParaRPr sz="2400"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en-US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b="0" i="0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-Grafica</a:t>
            </a:r>
            <a:endParaRPr sz="2400"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en-US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b="0" i="0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- Audiovisivo/multimediale</a:t>
            </a:r>
            <a:endParaRPr b="0" i="0" sz="240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400">
                <a:solidFill>
                  <a:srgbClr val="002060"/>
                </a:solidFill>
              </a:rPr>
              <a:t>            </a:t>
            </a:r>
            <a:r>
              <a:rPr lang="en-US" sz="2400" u="sng">
                <a:solidFill>
                  <a:schemeClr val="hlink"/>
                </a:solidFill>
                <a:hlinkClick r:id="rId10"/>
              </a:rPr>
              <a:t>- Architettura e Ambiente</a:t>
            </a:r>
            <a:endParaRPr sz="2400">
              <a:solidFill>
                <a:srgbClr val="002060"/>
              </a:solidFill>
            </a:endParaRPr>
          </a:p>
          <a:p>
            <a:pPr indent="-292100" lvl="0" marL="3429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457200" y="714375"/>
            <a:ext cx="8229600" cy="57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ISTITUTO I.T.C. “A. FUSINIERI”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Sede: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via D’Annunzio 15, tel. 0444563544, fax 0444962574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 </a:t>
            </a:r>
            <a:r>
              <a:rPr b="0" i="0" lang="en-US" sz="3200">
                <a:latin typeface="Calibri"/>
                <a:ea typeface="Calibri"/>
                <a:cs typeface="Calibri"/>
                <a:sym typeface="Calibri"/>
              </a:rPr>
              <a:t>vtd010003@istruzione.it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0" lang="en-US" sz="3200">
                <a:latin typeface="Calibri"/>
                <a:ea typeface="Calibri"/>
                <a:cs typeface="Calibri"/>
                <a:sym typeface="Calibri"/>
              </a:rPr>
              <a:t> protocollo@itcfusinieri.it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Indirizzi:-Biennio comune:</a:t>
            </a:r>
            <a:b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i="0" lang="en-US" sz="2400" u="none">
                <a:solidFill>
                  <a:schemeClr val="dk1"/>
                </a:solidFill>
              </a:rPr>
              <a:t>-Amministrazione Finanza e Marketing</a:t>
            </a:r>
            <a:br>
              <a:rPr i="0" lang="en-US" sz="2400" u="none">
                <a:solidFill>
                  <a:schemeClr val="dk1"/>
                </a:solidFill>
              </a:rPr>
            </a:br>
            <a:r>
              <a:rPr b="1" lang="en-US"/>
              <a:t>               diventa  nel triennio:</a:t>
            </a: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1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i="0" lang="en-US" sz="2400" u="sng">
                <a:solidFill>
                  <a:schemeClr val="hlink"/>
                </a:solidFill>
                <a:hlinkClick r:id="rId3"/>
              </a:rPr>
              <a:t>-Amministrazione Finanza e Marketing</a:t>
            </a:r>
            <a:br>
              <a:rPr i="0" lang="en-US" sz="2400" u="none">
                <a:solidFill>
                  <a:schemeClr val="dk1"/>
                </a:solidFill>
              </a:rPr>
            </a:br>
            <a:r>
              <a:rPr i="0" lang="en-US" sz="2400" u="none">
                <a:solidFill>
                  <a:schemeClr val="dk1"/>
                </a:solidFill>
              </a:rPr>
              <a:t>               </a:t>
            </a:r>
            <a:r>
              <a:rPr i="0" lang="en-US" sz="2400" u="sng">
                <a:solidFill>
                  <a:schemeClr val="hlink"/>
                </a:solidFill>
                <a:hlinkClick r:id="rId4"/>
              </a:rPr>
              <a:t>-Relazioni Internazionali per il Marketing</a:t>
            </a:r>
            <a:br>
              <a:rPr i="0" lang="en-US" sz="2400" u="none">
                <a:solidFill>
                  <a:schemeClr val="dk1"/>
                </a:solidFill>
              </a:rPr>
            </a:br>
            <a:r>
              <a:rPr i="0" lang="en-US" sz="2400" u="none">
                <a:solidFill>
                  <a:schemeClr val="dk1"/>
                </a:solidFill>
              </a:rPr>
              <a:t>               </a:t>
            </a:r>
            <a:r>
              <a:rPr i="0" lang="en-US" sz="2400" u="sng">
                <a:solidFill>
                  <a:schemeClr val="hlink"/>
                </a:solidFill>
                <a:hlinkClick r:id="rId5"/>
              </a:rPr>
              <a:t>-Sistemi Informativi Aziendali</a:t>
            </a:r>
            <a:endParaRPr sz="2400"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 u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idx="4294967295" type="body"/>
          </p:nvPr>
        </p:nvSpPr>
        <p:spPr>
          <a:xfrm>
            <a:off x="0" y="533237"/>
            <a:ext cx="9569400" cy="60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ISTITUTO I.I.S. “B. BOSCARDIN”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Sede: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Via Baden Powell 35, tel. 0444928688, fax 0444928775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amministrazione@boscardin.it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i="0" lang="en-US" sz="3200" u="none" cap="none" strike="noStrike">
                <a:solidFill>
                  <a:schemeClr val="dk1"/>
                </a:solidFill>
              </a:rPr>
              <a:t>Indirizzi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i="0" lang="en-US" sz="3200" u="none" cap="none" strike="noStrike">
                <a:solidFill>
                  <a:schemeClr val="dk1"/>
                </a:solidFill>
              </a:rPr>
              <a:t>Liceo </a:t>
            </a:r>
            <a:r>
              <a:rPr b="1" i="0" lang="en-US" sz="3200" u="sng" cap="none" strike="noStrike">
                <a:solidFill>
                  <a:schemeClr val="hlink"/>
                </a:solidFill>
                <a:hlinkClick r:id="rId4"/>
              </a:rPr>
              <a:t>Artistico</a:t>
            </a:r>
            <a:r>
              <a:rPr b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r>
              <a:rPr i="0" lang="en-US" sz="2600" cap="none" strike="noStrike"/>
              <a:t>-Arti figurative</a:t>
            </a:r>
            <a:endParaRPr sz="2600"/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en-US" sz="2600" cap="none" strike="noStrike"/>
              <a:t>                                         -Architettura e ambiente</a:t>
            </a:r>
            <a:endParaRPr sz="2600"/>
          </a:p>
          <a:p>
            <a:pPr indent="-228600" lvl="5" marL="2514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en-US" sz="2600" cap="none" strike="noStrike"/>
              <a:t>          -Audiovisivo e multimediale</a:t>
            </a:r>
            <a:endParaRPr sz="2600"/>
          </a:p>
          <a:p>
            <a:pPr indent="-228600" lvl="5" marL="2514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en-US" sz="2600" cap="none" strike="noStrike"/>
              <a:t>          -Design Industriale</a:t>
            </a:r>
            <a:endParaRPr sz="2600"/>
          </a:p>
          <a:p>
            <a:pPr indent="-228600" lvl="5" marL="2514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en-US" sz="2600" cap="none" strike="noStrike"/>
              <a:t>          -Scenografia</a:t>
            </a:r>
            <a:endParaRPr sz="2600"/>
          </a:p>
          <a:p>
            <a:pPr indent="-3230562" lvl="5" marL="32305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</a:t>
            </a:r>
            <a:r>
              <a:rPr b="1" i="0" lang="en-US" sz="3200" u="none" cap="none" strike="noStrike">
                <a:solidFill>
                  <a:schemeClr val="dk1"/>
                </a:solidFill>
              </a:rPr>
              <a:t>Istituto</a:t>
            </a:r>
            <a:r>
              <a:rPr b="1" i="0" lang="en-US" sz="3200" u="sng" cap="none" strike="noStrike">
                <a:solidFill>
                  <a:schemeClr val="hlink"/>
                </a:solidFill>
                <a:hlinkClick r:id="rId5"/>
              </a:rPr>
              <a:t> Tecnico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0" lang="en-US" sz="2600" u="none" cap="none" strike="noStrike">
                <a:solidFill>
                  <a:schemeClr val="dk1"/>
                </a:solidFill>
              </a:rPr>
              <a:t>-Settore Tecnologico Chimic</a:t>
            </a:r>
            <a:r>
              <a:rPr lang="en-US" sz="2600"/>
              <a:t>a</a:t>
            </a:r>
            <a:r>
              <a:rPr i="0" lang="en-US" sz="2600" u="none" cap="none" strike="noStrike">
                <a:solidFill>
                  <a:schemeClr val="dk1"/>
                </a:solidFill>
              </a:rPr>
              <a:t>,Materiali         </a:t>
            </a:r>
            <a:endParaRPr i="0" sz="2600" u="none" cap="none" strike="noStrike">
              <a:solidFill>
                <a:schemeClr val="dk1"/>
              </a:solidFill>
            </a:endParaRPr>
          </a:p>
          <a:p>
            <a:pPr indent="-3230563" lvl="5" marL="323056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600"/>
              <a:t>                                          </a:t>
            </a:r>
            <a:r>
              <a:rPr i="0" lang="en-US" sz="2600" u="none" cap="none" strike="noStrike">
                <a:solidFill>
                  <a:schemeClr val="dk1"/>
                </a:solidFill>
              </a:rPr>
              <a:t>  e Biotecnologie</a:t>
            </a:r>
            <a:endParaRPr i="0" sz="26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457200" y="928687"/>
            <a:ext cx="8229600" cy="519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ISTITUTO I.T.C. “G. PIOVENE”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Sede: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Corso S. Felice 225, tel. 0444325083, fax 0444320390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Succursale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via D’Annunzio 13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3200">
                <a:latin typeface="Calibri"/>
                <a:ea typeface="Calibri"/>
                <a:cs typeface="Calibri"/>
                <a:sym typeface="Calibri"/>
              </a:rPr>
              <a:t>segreteria@itcpiovene.it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Indirizzi:</a:t>
            </a:r>
            <a:b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1" lang="en-US"/>
              <a:t> </a:t>
            </a:r>
            <a:r>
              <a:rPr b="1" i="0" lang="en-US" sz="3000" u="none">
                <a:solidFill>
                  <a:schemeClr val="dk1"/>
                </a:solidFill>
              </a:rPr>
              <a:t> </a:t>
            </a:r>
            <a:r>
              <a:rPr i="0" lang="en-US" sz="3000" u="sng">
                <a:solidFill>
                  <a:schemeClr val="hlink"/>
                </a:solidFill>
                <a:hlinkClick r:id="rId3"/>
              </a:rPr>
              <a:t>-Amministrazione Finanza e Marketing</a:t>
            </a:r>
            <a:br>
              <a:rPr i="0" lang="en-US" sz="3000" u="none">
                <a:solidFill>
                  <a:schemeClr val="dk1"/>
                </a:solidFill>
              </a:rPr>
            </a:br>
            <a:r>
              <a:rPr i="0" lang="en-US" sz="3000" u="none">
                <a:solidFill>
                  <a:schemeClr val="dk1"/>
                </a:solidFill>
              </a:rPr>
              <a:t>           </a:t>
            </a:r>
            <a:r>
              <a:rPr i="0" lang="en-US" sz="3000" u="sng">
                <a:solidFill>
                  <a:schemeClr val="hlink"/>
                </a:solidFill>
                <a:hlinkClick r:id="rId4"/>
              </a:rPr>
              <a:t>-Relazioni Internazionali per il Marketing</a:t>
            </a:r>
            <a:br>
              <a:rPr i="0" lang="en-US" sz="3000" u="none">
                <a:solidFill>
                  <a:schemeClr val="dk1"/>
                </a:solidFill>
              </a:rPr>
            </a:br>
            <a:r>
              <a:rPr i="0" lang="en-US" sz="3000" u="none">
                <a:solidFill>
                  <a:schemeClr val="dk1"/>
                </a:solidFill>
              </a:rPr>
              <a:t>           </a:t>
            </a:r>
            <a:r>
              <a:rPr i="0" lang="en-US" sz="3000" u="sng">
                <a:solidFill>
                  <a:schemeClr val="hlink"/>
                </a:solidFill>
                <a:hlinkClick r:id="rId5"/>
              </a:rPr>
              <a:t>-Turismo</a:t>
            </a:r>
            <a:endParaRPr sz="3000"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>
            <p:ph idx="1" type="body"/>
          </p:nvPr>
        </p:nvSpPr>
        <p:spPr>
          <a:xfrm>
            <a:off x="393875" y="412975"/>
            <a:ext cx="8750100" cy="59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ISTITUTO I.P.S.S.C.T. “A. DA SCHIO”</a:t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Sede: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via Baden Powell 32, tel. 0444294320, fax 0444294254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Succursale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via Sant’Antonino 32,</a:t>
            </a:r>
            <a:r>
              <a:rPr lang="en-US" sz="3000">
                <a:solidFill>
                  <a:srgbClr val="000000"/>
                </a:solidFill>
              </a:rPr>
              <a:t>tel. 0444 929207</a:t>
            </a:r>
            <a:endParaRPr sz="3000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US" sz="3000">
                <a:latin typeface="Calibri"/>
                <a:ea typeface="Calibri"/>
                <a:cs typeface="Calibri"/>
                <a:sym typeface="Calibri"/>
              </a:rPr>
              <a:t>info@daschio.it</a:t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Indirizzi:</a:t>
            </a:r>
            <a:b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-Istruzione Professionale: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i="0" lang="en-US" sz="2800" u="sng">
                <a:solidFill>
                  <a:schemeClr val="hlink"/>
                </a:solidFill>
                <a:hlinkClick r:id="rId3"/>
              </a:rPr>
              <a:t>-Servizi Commerciali</a:t>
            </a:r>
            <a:endParaRPr sz="2800"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i="0" lang="en-US" sz="2800" u="none">
                <a:solidFill>
                  <a:schemeClr val="dk1"/>
                </a:solidFill>
              </a:rPr>
              <a:t>-</a:t>
            </a:r>
            <a:r>
              <a:rPr i="0" lang="en-US" sz="2800" u="sng">
                <a:solidFill>
                  <a:schemeClr val="hlink"/>
                </a:solidFill>
                <a:hlinkClick r:id="rId4"/>
              </a:rPr>
              <a:t>Servizi per l’Enogastronomia e l’Ospitalità Alberghiera</a:t>
            </a:r>
            <a:endParaRPr sz="2800"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-Istruzione Tecnica 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</a:t>
            </a:r>
            <a:r>
              <a:rPr i="0" lang="en-US" sz="2600" u="none">
                <a:solidFill>
                  <a:schemeClr val="dk1"/>
                </a:solidFill>
              </a:rPr>
              <a:t> </a:t>
            </a:r>
            <a:r>
              <a:rPr i="0" lang="en-US" sz="2800" u="sng">
                <a:solidFill>
                  <a:schemeClr val="hlink"/>
                </a:solidFill>
                <a:hlinkClick r:id="rId5"/>
              </a:rPr>
              <a:t>-Turismo</a:t>
            </a:r>
            <a:endParaRPr sz="2800"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/>
          <p:nvPr>
            <p:ph idx="1" type="body"/>
          </p:nvPr>
        </p:nvSpPr>
        <p:spPr>
          <a:xfrm>
            <a:off x="502450" y="243900"/>
            <a:ext cx="8229600" cy="59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ISTITUTO I.P.S.S. “B. MONTAGNA”</a:t>
            </a: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Sede: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via Mora 93, tel. 0444923446, fax 0444924092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US" sz="2700">
                <a:latin typeface="Calibri"/>
                <a:ea typeface="Calibri"/>
                <a:cs typeface="Calibri"/>
                <a:sym typeface="Calibri"/>
              </a:rPr>
              <a:t>viis01800c@istruzione.it</a:t>
            </a: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Indirizzi: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Settore servizi:</a:t>
            </a:r>
            <a:b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800" u="sng">
                <a:solidFill>
                  <a:schemeClr val="hlink"/>
                </a:solidFill>
                <a:hlinkClick r:id="rId3"/>
              </a:rPr>
              <a:t>-Servizi Socio-Sanitari</a:t>
            </a:r>
            <a:endParaRPr sz="2800"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Settore Industria e artigianato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r>
              <a:rPr lang="en-US" sz="2700"/>
              <a:t> </a:t>
            </a:r>
            <a:r>
              <a:rPr i="0" lang="en-US" sz="2800" u="none">
                <a:solidFill>
                  <a:schemeClr val="dk1"/>
                </a:solidFill>
              </a:rPr>
              <a:t> </a:t>
            </a:r>
            <a:r>
              <a:rPr i="0" lang="en-US" sz="2800" u="sng">
                <a:solidFill>
                  <a:schemeClr val="hlink"/>
                </a:solidFill>
                <a:hlinkClick r:id="rId4"/>
              </a:rPr>
              <a:t>-Produzioni Audiovisive</a:t>
            </a:r>
            <a:br>
              <a:rPr i="0" lang="en-US" sz="2800" u="none">
                <a:solidFill>
                  <a:schemeClr val="dk1"/>
                </a:solidFill>
              </a:rPr>
            </a:br>
            <a:r>
              <a:rPr i="0" lang="en-US" sz="2800" u="none">
                <a:solidFill>
                  <a:schemeClr val="dk1"/>
                </a:solidFill>
              </a:rPr>
              <a:t>                 </a:t>
            </a:r>
            <a:r>
              <a:rPr i="0" lang="en-US" sz="2800" u="sng">
                <a:solidFill>
                  <a:schemeClr val="hlink"/>
                </a:solidFill>
                <a:hlinkClick r:id="rId5"/>
              </a:rPr>
              <a:t>-Produzioni Tessili Sartoriali</a:t>
            </a:r>
            <a:br>
              <a:rPr i="0" lang="en-US" sz="2800" u="none">
                <a:solidFill>
                  <a:schemeClr val="dk1"/>
                </a:solidFill>
              </a:rPr>
            </a:br>
            <a:b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>
            <p:ph idx="1" type="body"/>
          </p:nvPr>
        </p:nvSpPr>
        <p:spPr>
          <a:xfrm>
            <a:off x="-49850" y="50"/>
            <a:ext cx="92403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ISTITUTO I.P.S.I.A. “F. LAMPERTICO</a:t>
            </a: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Sede:</a:t>
            </a: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via G.G. Trissino 30, tel. 0</a:t>
            </a:r>
            <a:r>
              <a:rPr lang="en-US" sz="2200"/>
              <a:t>444</a:t>
            </a: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504324, fax 0444301244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Succursale: </a:t>
            </a: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Sant’Antonino, tel. 0444924124, fax 0444988070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</a:t>
            </a: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2200">
                <a:latin typeface="Calibri"/>
                <a:ea typeface="Calibri"/>
                <a:cs typeface="Calibri"/>
                <a:sym typeface="Calibri"/>
              </a:rPr>
              <a:t>ipsia@lampertico.vi.it</a:t>
            </a:r>
            <a:endParaRPr b="0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Indirizzi:</a:t>
            </a:r>
            <a:endParaRPr b="1" sz="2200"/>
          </a:p>
          <a:p>
            <a:pPr indent="-342900" lvl="0" marL="34290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-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Indirizzo </a:t>
            </a:r>
            <a:r>
              <a:rPr b="0" i="0"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Manutenzione e </a:t>
            </a:r>
            <a:r>
              <a:rPr lang="en-US" sz="2200" u="sng">
                <a:solidFill>
                  <a:schemeClr val="hlink"/>
                </a:solidFill>
                <a:hlinkClick r:id="rId6"/>
              </a:rPr>
              <a:t>A</a:t>
            </a:r>
            <a:r>
              <a:rPr b="0" i="0"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ssistenza </a:t>
            </a:r>
            <a:r>
              <a:rPr lang="en-US" sz="2200" u="sng">
                <a:solidFill>
                  <a:schemeClr val="hlink"/>
                </a:solidFill>
                <a:hlinkClick r:id="rId8"/>
              </a:rPr>
              <a:t>T</a:t>
            </a:r>
            <a:r>
              <a:rPr b="0" i="0"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ecnica </a:t>
            </a:r>
            <a:r>
              <a:rPr lang="en-US" sz="2200" u="sng">
                <a:solidFill>
                  <a:schemeClr val="hlink"/>
                </a:solidFill>
                <a:hlinkClick r:id="rId10"/>
              </a:rPr>
              <a:t> </a:t>
            </a:r>
            <a:r>
              <a:rPr lang="en-US" sz="1800">
                <a:solidFill>
                  <a:srgbClr val="000000"/>
                </a:solidFill>
              </a:rPr>
              <a:t>(assistenza e manutenzione di tipo meccanico ed elettrico) </a:t>
            </a:r>
            <a:r>
              <a:rPr lang="en-US" sz="2200">
                <a:solidFill>
                  <a:srgbClr val="000000"/>
                </a:solidFill>
              </a:rPr>
              <a:t>        </a:t>
            </a:r>
            <a:endParaRPr sz="6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/>
              <a:t> </a:t>
            </a:r>
            <a:r>
              <a:rPr lang="en-US" sz="2200" u="sng">
                <a:solidFill>
                  <a:schemeClr val="hlink"/>
                </a:solidFill>
                <a:hlinkClick r:id="rId11"/>
              </a:rPr>
              <a:t>- Gestione delle acque e risanamento ambientale</a:t>
            </a:r>
            <a:r>
              <a:rPr lang="en-US" sz="2200"/>
              <a:t> </a:t>
            </a:r>
            <a:r>
              <a:rPr lang="en-US" sz="1800"/>
              <a:t>(</a:t>
            </a:r>
            <a:r>
              <a:rPr lang="en-US" sz="1800">
                <a:solidFill>
                  <a:srgbClr val="000000"/>
                </a:solidFill>
              </a:rPr>
              <a:t>solo 3 scuole in Italia</a:t>
            </a:r>
            <a:r>
              <a:rPr lang="en-US" sz="1800"/>
              <a:t>.</a:t>
            </a:r>
            <a:r>
              <a:rPr lang="en-US" sz="1800">
                <a:solidFill>
                  <a:srgbClr val="222222"/>
                </a:solidFill>
              </a:rPr>
              <a:t>E' un corso che studia la chimica ambientale ma anche l'idraulica, l'elettronica per i controlli e l'elettrotecnica per la gestione degli impianti).</a:t>
            </a:r>
            <a:endParaRPr sz="1800"/>
          </a:p>
          <a:p>
            <a:pPr indent="-342900" lvl="0" marL="34290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 -</a:t>
            </a:r>
            <a:r>
              <a:rPr lang="en-US" sz="2200" u="sng">
                <a:solidFill>
                  <a:schemeClr val="hlink"/>
                </a:solidFill>
                <a:hlinkClick r:id="rId13"/>
              </a:rPr>
              <a:t>Indirizzo Industria ed Artigianato per il Made in Italy</a:t>
            </a:r>
            <a:r>
              <a:rPr lang="en-US" sz="2200"/>
              <a:t>   </a:t>
            </a:r>
            <a:r>
              <a:rPr lang="en-US" sz="2200">
                <a:solidFill>
                  <a:srgbClr val="000000"/>
                </a:solidFill>
              </a:rPr>
              <a:t>                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/>
              <a:t>     </a:t>
            </a:r>
            <a:r>
              <a:rPr lang="en-US" sz="1800">
                <a:solidFill>
                  <a:srgbClr val="000000"/>
                </a:solidFill>
              </a:rPr>
              <a:t>2 rami:</a:t>
            </a:r>
            <a:r>
              <a:rPr lang="en-US" sz="2200"/>
              <a:t>        </a:t>
            </a:r>
            <a:r>
              <a:rPr lang="en-US" sz="1800">
                <a:solidFill>
                  <a:srgbClr val="222222"/>
                </a:solidFill>
              </a:rPr>
              <a:t>disegnatore 3D per il settore meccanico.</a:t>
            </a:r>
            <a:r>
              <a:rPr lang="en-US" sz="1800"/>
              <a:t> </a:t>
            </a:r>
            <a:r>
              <a:rPr lang="en-US" sz="2200"/>
              <a:t> </a:t>
            </a:r>
            <a:endParaRPr sz="2200"/>
          </a:p>
          <a:p>
            <a:pPr indent="-342900" lvl="0" marL="34290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/>
              <a:t>                  </a:t>
            </a:r>
            <a:r>
              <a:rPr lang="en-US" sz="1800"/>
              <a:t>        </a:t>
            </a:r>
            <a:r>
              <a:rPr lang="en-US" sz="1800">
                <a:solidFill>
                  <a:srgbClr val="222222"/>
                </a:solidFill>
              </a:rPr>
              <a:t>impianti elettrici, automazione e robotica per il settore elettrico ed elettronico</a:t>
            </a:r>
            <a:r>
              <a:rPr lang="en-US" sz="1800"/>
              <a:t>. </a:t>
            </a:r>
            <a:r>
              <a:rPr lang="en-US" sz="2200"/>
              <a:t>                  </a:t>
            </a:r>
            <a:endParaRPr b="0" i="0" sz="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600"/>
              <a:t>                                                                                       </a:t>
            </a:r>
            <a:r>
              <a:rPr lang="en-US" sz="1800"/>
              <a:t>          ( in approvazione a fine mese)</a:t>
            </a:r>
            <a:endParaRPr sz="1800"/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1" lang="en-US" sz="2200"/>
              <a:t>Arti ausiliarie delle professioni sanitarie</a:t>
            </a: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2200"/>
              <a:t>           </a:t>
            </a:r>
            <a:r>
              <a:rPr lang="en-US" sz="2200" u="sng">
                <a:solidFill>
                  <a:schemeClr val="hlink"/>
                </a:solidFill>
                <a:hlinkClick r:id="rId14"/>
              </a:rPr>
              <a:t> - Odontotecnico</a:t>
            </a:r>
            <a:endParaRPr/>
          </a:p>
          <a:p>
            <a:pPr indent="-2032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p40"/>
          <p:cNvCxnSpPr/>
          <p:nvPr/>
        </p:nvCxnSpPr>
        <p:spPr>
          <a:xfrm>
            <a:off x="1106450" y="4655050"/>
            <a:ext cx="30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4" name="Google Shape;254;p40"/>
          <p:cNvCxnSpPr/>
          <p:nvPr/>
        </p:nvCxnSpPr>
        <p:spPr>
          <a:xfrm>
            <a:off x="1106450" y="4754725"/>
            <a:ext cx="428700" cy="28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/>
          <p:nvPr>
            <p:ph idx="1" type="body"/>
          </p:nvPr>
        </p:nvSpPr>
        <p:spPr>
          <a:xfrm>
            <a:off x="457200" y="209325"/>
            <a:ext cx="8229600" cy="6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-US" sz="3000"/>
              <a:t>                </a:t>
            </a: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 EDILE PALLADIO</a:t>
            </a:r>
            <a:endParaRPr sz="3000"/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Cricoli n.57 - 36100 Vicenza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Tel. 0444544395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Fax 327612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-email : </a:t>
            </a:r>
            <a:r>
              <a:rPr b="0" i="0" lang="en-US" sz="2200">
                <a:latin typeface="Calibri"/>
                <a:ea typeface="Calibri"/>
                <a:cs typeface="Calibri"/>
                <a:sym typeface="Calibri"/>
              </a:rPr>
              <a:t>info@centroedilevicenza.it</a:t>
            </a: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PEC: </a:t>
            </a:r>
            <a:r>
              <a:rPr b="0" i="0" lang="en-US" sz="2200">
                <a:latin typeface="Calibri"/>
                <a:ea typeface="Calibri"/>
                <a:cs typeface="Calibri"/>
                <a:sym typeface="Calibri"/>
              </a:rPr>
              <a:t>pec@pec.centroedilevicenza.it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sito web </a:t>
            </a:r>
            <a:r>
              <a:rPr b="0" i="0" lang="en-US" sz="2200">
                <a:latin typeface="Calibri"/>
                <a:ea typeface="Calibri"/>
                <a:cs typeface="Calibri"/>
                <a:sym typeface="Calibri"/>
              </a:rPr>
              <a:t>www.centroedilevicenza.it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Indirizzi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-Corso triennale in obbligo formativo per operatore edile.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Chi lo desidera può proseguire il proprio percorso di studi frequentando un quarto anno, e ottenere il Diploma di Tecnico Edile (4°/QF), a qualifica europea. Oltre a questo, per gli studenti si aprono ulteriori opportunità: tramite apposite "passerelle", che conferiscono il riconoscimento dei crediti formativi ed eventuale esame integrativo di ammissione è possibile proseguire gli studi presso l'Istituto per geometri ed ottenere il relativo diploma.</a:t>
            </a:r>
            <a:b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9875" y="0"/>
            <a:ext cx="91041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LEGISLAZIONE ATTUALMENTE IN VIGORE PREVEDE PER TUTTI I RAGAZZI E LE RAGAZZE DUE OBBLIGHI:</a:t>
            </a:r>
            <a:endParaRPr b="0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206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2060"/>
              </a:solidFill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OBBLIGO DI ISTRUZIONE</a:t>
            </a:r>
            <a:r>
              <a:rPr b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E’ obbligatoria l’istruzione impartita per almeno 10 anni e riguarda la fascia di età compresa tra i 6 e i 16 anni.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L’adempimento dell’obbligo di istruzione è finalizzato al conseguimento di un titolo di studio di scuola secondaria superiore o di una qualifica professionale di durata almeno triennale entro il 18° anno di età.</a:t>
            </a:r>
            <a:r>
              <a:rPr i="0" lang="en-US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i="0" sz="18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2060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2060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</a:rPr>
              <a:t>                             e </a:t>
            </a:r>
            <a:r>
              <a:rPr b="1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OBBLIGO FORMATIVO</a:t>
            </a:r>
            <a:r>
              <a:rPr lang="en-US" sz="2800">
                <a:solidFill>
                  <a:srgbClr val="002060"/>
                </a:solidFill>
              </a:rPr>
              <a:t>...</a:t>
            </a:r>
            <a:r>
              <a:rPr b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02" name="Google Shape;102;p15"/>
          <p:cNvCxnSpPr/>
          <p:nvPr/>
        </p:nvCxnSpPr>
        <p:spPr>
          <a:xfrm>
            <a:off x="7077300" y="4993975"/>
            <a:ext cx="139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" name="Google Shape;103;p15"/>
          <p:cNvSpPr txBox="1"/>
          <p:nvPr/>
        </p:nvSpPr>
        <p:spPr>
          <a:xfrm>
            <a:off x="7406250" y="5960875"/>
            <a:ext cx="657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1/2</a:t>
            </a:r>
            <a:endParaRPr/>
          </a:p>
        </p:txBody>
      </p:sp>
      <p:pic>
        <p:nvPicPr>
          <p:cNvPr descr="CoolClips_vc018213.png"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298" y="4585250"/>
            <a:ext cx="1598125" cy="149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457200" y="500049"/>
            <a:ext cx="8229600" cy="6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 FORMAZIONE PROFESSIONALE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GAETANO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Mora . n.12 - 36100 Vicenza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Tel. 0444933112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Fax 933115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-email   </a:t>
            </a:r>
            <a:r>
              <a:rPr b="0" i="0" lang="en-US" sz="2700">
                <a:latin typeface="Calibri"/>
                <a:ea typeface="Calibri"/>
                <a:cs typeface="Calibri"/>
                <a:sym typeface="Calibri"/>
              </a:rPr>
              <a:t>segreteria@sangaetano.org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sito web </a:t>
            </a:r>
            <a:r>
              <a:rPr b="0" i="0" lang="en-US" sz="2700">
                <a:latin typeface="Calibri"/>
                <a:ea typeface="Calibri"/>
                <a:cs typeface="Calibri"/>
                <a:sym typeface="Calibri"/>
              </a:rPr>
              <a:t>www.sangaetano.org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Indirizzi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b="0" i="0" lang="en-US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-settore meccanico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b="0" i="0" lang="en-US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-settore automeccanico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b="0" i="0" lang="en-US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-settore elettrico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2700" u="none">
                <a:solidFill>
                  <a:schemeClr val="dk1"/>
                </a:solidFill>
              </a:rPr>
              <a:t>  </a:t>
            </a:r>
            <a:r>
              <a:rPr b="0" i="0" lang="en-US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-settore grafico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b="0" i="0" lang="en-US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 -settore turistico alberghiero</a:t>
            </a:r>
            <a:endParaRPr/>
          </a:p>
          <a:p>
            <a:pPr indent="-171450" lvl="0" marL="3429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>
            <p:ph idx="1" type="body"/>
          </p:nvPr>
        </p:nvSpPr>
        <p:spPr>
          <a:xfrm>
            <a:off x="299400" y="185250"/>
            <a:ext cx="8545200" cy="6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 FORMAZIONE PROFESSIONALE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PATRONATO LEONE XIII- ENGIM VICENZA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Contrà Vittorio Veneto n.1 - 36100 Vicenza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Tel. 0444 322903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Fax 0444 322361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-email   </a:t>
            </a:r>
            <a:r>
              <a:rPr b="0" i="0" lang="en-US" sz="2500">
                <a:latin typeface="Calibri"/>
                <a:ea typeface="Calibri"/>
                <a:cs typeface="Calibri"/>
                <a:sym typeface="Calibri"/>
              </a:rPr>
              <a:t>segret@engimvi.it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>
                <a:latin typeface="Calibri"/>
                <a:ea typeface="Calibri"/>
                <a:cs typeface="Calibri"/>
                <a:sym typeface="Calibri"/>
              </a:rPr>
              <a:t>PEC: certificata@pec.engimvi.it</a:t>
            </a:r>
            <a:endParaRPr b="0" i="0" sz="25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sito web </a:t>
            </a:r>
            <a:r>
              <a:rPr b="0" i="0" lang="en-US" sz="2500">
                <a:latin typeface="Calibri"/>
                <a:ea typeface="Calibri"/>
                <a:cs typeface="Calibri"/>
                <a:sym typeface="Calibri"/>
              </a:rPr>
              <a:t>http://vicenza.engimveneto.org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Indirizzi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Arial"/>
              <a:buNone/>
            </a:pPr>
            <a:r>
              <a:rPr b="0" i="0" lang="en-US" sz="25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b="0" i="0"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-Operatore grafico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Arial"/>
              <a:buNone/>
            </a:pPr>
            <a:r>
              <a:rPr b="0" i="0" lang="en-US" sz="25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b="0" i="0"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-Operatore ai Servizi di Vendita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Arial"/>
              <a:buNone/>
            </a:pPr>
            <a:r>
              <a:rPr b="0" i="0" lang="en-US" sz="25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b="0" i="0"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-Operatore Meccanico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Arial"/>
              <a:buNone/>
            </a:pPr>
            <a:r>
              <a:rPr b="0" i="0" lang="en-US" sz="25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b="0" i="0"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-Operatore Meccatronico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Arial"/>
              <a:buNone/>
            </a:pPr>
            <a:r>
              <a:rPr b="0" i="0" lang="en-US" sz="25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b="0" i="0"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-Operatore Elettrico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Arial"/>
              <a:buNone/>
            </a:pPr>
            <a:r>
              <a:rPr b="0" i="0" lang="en-US" sz="25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b="0" i="0"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-Operatore Termoidraulico</a:t>
            </a:r>
            <a:endParaRPr/>
          </a:p>
          <a:p>
            <a:pPr indent="-18415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025" y="228650"/>
            <a:ext cx="4210675" cy="8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4"/>
          <p:cNvSpPr txBox="1"/>
          <p:nvPr/>
        </p:nvSpPr>
        <p:spPr>
          <a:xfrm>
            <a:off x="230825" y="1173475"/>
            <a:ext cx="7194600" cy="19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Via Rossini, 60   - 36100 Vicenza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tel. 0444 960500   Fax 0444 963392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-email  scuolartemestieri@cpv.org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  web    https://www.scuolartemestieri.org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Indirizzi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Oreficeria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(</a:t>
            </a: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5"/>
              </a:rPr>
              <a:t>Descrizione settore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Pelletteria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Meccanica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/>
          <p:nvPr>
            <p:ph idx="1" type="body"/>
          </p:nvPr>
        </p:nvSpPr>
        <p:spPr>
          <a:xfrm>
            <a:off x="457200" y="428625"/>
            <a:ext cx="8229600" cy="569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VICTORY TNG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Leoncavallo n.85 - 36100 Vicenza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Tel. 0444964399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Fax 0444964399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-email  </a:t>
            </a:r>
            <a:r>
              <a:rPr b="0" i="0" lang="en-US" sz="3200">
                <a:latin typeface="Calibri"/>
                <a:ea typeface="Calibri"/>
                <a:cs typeface="Calibri"/>
                <a:sym typeface="Calibri"/>
              </a:rPr>
              <a:t>infotng@victoryweb.it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sito web </a:t>
            </a:r>
            <a:r>
              <a:rPr b="0" i="0" lang="en-US" sz="3200">
                <a:latin typeface="Calibri"/>
                <a:ea typeface="Calibri"/>
                <a:cs typeface="Calibri"/>
                <a:sym typeface="Calibri"/>
              </a:rPr>
              <a:t>www.victoryweb.it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Indirizzi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-estetica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-acconciatura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/>
          <p:nvPr>
            <p:ph idx="1" type="body"/>
          </p:nvPr>
        </p:nvSpPr>
        <p:spPr>
          <a:xfrm>
            <a:off x="457200" y="323450"/>
            <a:ext cx="8229600" cy="6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ISTITUTO “CARD. C. BARONIO”</a:t>
            </a:r>
            <a:endParaRPr b="0" i="0" sz="25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Viale Trento 139, 36100 Vicenza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tel:</a:t>
            </a: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0444963233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fax:</a:t>
            </a: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0444963633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</a:t>
            </a: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info@baronio.vicenza.it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 web</a:t>
            </a: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http://www.baronio.vicenza.it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1" i="0"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Indirizzi</a:t>
            </a: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-Liceo Scientifico</a:t>
            </a:r>
            <a:b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-Liceo Scientifico opzione Scienze Applicate</a:t>
            </a:r>
            <a:b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-Liceo Sportivo</a:t>
            </a:r>
            <a:b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-Scienze Umane</a:t>
            </a:r>
            <a:b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-Istituto Tecnico: Trasporti e Logistica art. Conduzione del       Mezzo Aereo</a:t>
            </a:r>
            <a:b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-Istituto Tecnico: Amministrazione Finanza e Marketing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/>
        </p:nvSpPr>
        <p:spPr>
          <a:xfrm>
            <a:off x="6777900" y="6165450"/>
            <a:ext cx="5034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1/1</a:t>
            </a:r>
            <a:endParaRPr/>
          </a:p>
        </p:txBody>
      </p:sp>
      <p:sp>
        <p:nvSpPr>
          <p:cNvPr id="293" name="Google Shape;293;p47"/>
          <p:cNvSpPr txBox="1"/>
          <p:nvPr/>
        </p:nvSpPr>
        <p:spPr>
          <a:xfrm>
            <a:off x="977125" y="199025"/>
            <a:ext cx="71385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Il liceo classico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consente di approfondire </a:t>
            </a:r>
            <a:r>
              <a:rPr lang="en-US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o studio della civiltà classica e della cultura umanistica (letteratura italiana e straniera, storia, filosofia, storia dell’arte), senza per questo trascurare le scienze matematiche, fisiche e naturali.</a:t>
            </a:r>
            <a:endParaRPr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Lo studente può così comprendere la realtà contemporanea alla luce del confronto con la civiltà classica.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L’accesso alla cultura classica è assicurato dallo studio intensivo del greco antico e del latino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E' curioso di capire l’origine culturale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e storica di ciò che c’è nella realtà.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7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Conoscere lo sviluppo della nostra civiltà nei suoi diversi aspetti (linguistico, letterario, artistico, storico, istituzionale, ﬁlosoﬁco, scientiﬁco);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Comprendere il valore della tradizione come possibilità di comprensione critica del presente;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Apprendere le lingue classiche e comprendere i testi greci e latini per una più piena padronanza della lingua italiana;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4" name="Google Shape;2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725" y="2296663"/>
            <a:ext cx="24193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4625" y="2160950"/>
            <a:ext cx="428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7"/>
          <p:cNvSpPr txBox="1"/>
          <p:nvPr/>
        </p:nvSpPr>
        <p:spPr>
          <a:xfrm>
            <a:off x="5383250" y="2443125"/>
            <a:ext cx="24882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Vuoi possedere una cultura di base ampia e un allenamento intellettuale che ti facilitano il successivo percorso universitario.</a:t>
            </a:r>
            <a:endParaRPr/>
          </a:p>
        </p:txBody>
      </p:sp>
      <p:pic>
        <p:nvPicPr>
          <p:cNvPr id="297" name="Google Shape;29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525" y="4035575"/>
            <a:ext cx="24193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7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5001" y="5984725"/>
            <a:ext cx="603151" cy="59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8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8176" y="6002825"/>
            <a:ext cx="603151" cy="59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8"/>
          <p:cNvSpPr txBox="1"/>
          <p:nvPr/>
        </p:nvSpPr>
        <p:spPr>
          <a:xfrm>
            <a:off x="7469175" y="6426575"/>
            <a:ext cx="6033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1/1</a:t>
            </a:r>
            <a:endParaRPr/>
          </a:p>
        </p:txBody>
      </p:sp>
      <p:sp>
        <p:nvSpPr>
          <p:cNvPr id="306" name="Google Shape;306;p48"/>
          <p:cNvSpPr txBox="1"/>
          <p:nvPr/>
        </p:nvSpPr>
        <p:spPr>
          <a:xfrm>
            <a:off x="649950" y="307600"/>
            <a:ext cx="7844100" cy="23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Il liceo scientifico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è indirizzato all’approfondimento della cultura scientifica (matematica, fisica, scienze naturali) in sintonia con lo studio delle materie letterarie ed umanistiche, ivi compreso il latino.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L’opzione “scienze applicate” del liceo scientifico si rivolge a studenti che intendono acquisire competenze particolarmente avanzate negli studi scientifici (matematica, fisica, chimica, biologia, informatica, ecc.). In questa opzione non è previsto lo studio del latino.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7" name="Google Shape;30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950" y="2387050"/>
            <a:ext cx="241935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8"/>
          <p:cNvSpPr txBox="1"/>
          <p:nvPr/>
        </p:nvSpPr>
        <p:spPr>
          <a:xfrm>
            <a:off x="741900" y="3492325"/>
            <a:ext cx="2723400" cy="28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Vuole intraprendere un percorso di conoscenza che coniughi tradizione umanistica e saperi scientiﬁci;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Vuole acquisire un’ottima base culturale che facilita l’accesso alle facoltà di carattere tecnico-scientifico.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9" name="Google Shape;309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0550" y="2387050"/>
            <a:ext cx="428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8"/>
          <p:cNvSpPr txBox="1"/>
          <p:nvPr/>
        </p:nvSpPr>
        <p:spPr>
          <a:xfrm>
            <a:off x="4876600" y="3438050"/>
            <a:ext cx="2994600" cy="27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Sei incline al metodo di analisi e di osservazione scientifica;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Sei interessato ad approfondire la realtà da una prospettiva scientifica.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9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6051" y="6029800"/>
            <a:ext cx="603151" cy="59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9"/>
          <p:cNvSpPr txBox="1"/>
          <p:nvPr/>
        </p:nvSpPr>
        <p:spPr>
          <a:xfrm>
            <a:off x="7568075" y="6282750"/>
            <a:ext cx="5484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1/1</a:t>
            </a:r>
            <a:endParaRPr/>
          </a:p>
        </p:txBody>
      </p:sp>
      <p:sp>
        <p:nvSpPr>
          <p:cNvPr id="318" name="Google Shape;318;p49"/>
          <p:cNvSpPr txBox="1"/>
          <p:nvPr/>
        </p:nvSpPr>
        <p:spPr>
          <a:xfrm>
            <a:off x="922850" y="235225"/>
            <a:ext cx="70662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Il liceo linguistico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consente di approfondire lo studio di tre lingue e culture straniere nel quadro delle tipiche materie liceali (italiano, latino, lingua straniera, storia e geografia, matematica, fisica, scienze naturali  e storia dell’arte). Una materia (a partire dal terzo anno) o due (a partire dal quarto anno) sono insegnate in lingua straniera.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6675" y="1889600"/>
            <a:ext cx="24193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3275" y="1646725"/>
            <a:ext cx="428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9"/>
          <p:cNvSpPr txBox="1"/>
          <p:nvPr/>
        </p:nvSpPr>
        <p:spPr>
          <a:xfrm>
            <a:off x="796175" y="3175675"/>
            <a:ext cx="2632800" cy="26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Vuole conoscere più realtà linguistiche e culturali;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Per chi vuole comprendere criticamente l’identità storica e culturale di tradizioni e civiltà diverse.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49"/>
          <p:cNvSpPr txBox="1"/>
          <p:nvPr/>
        </p:nvSpPr>
        <p:spPr>
          <a:xfrm>
            <a:off x="4754750" y="2225763"/>
            <a:ext cx="3501300" cy="32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Vedi nel tuo futuro la prospettiva di vivere e lavorare in un paese straniero;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Vuoi fare scambi virtuali e in presenza, visite e soggiorni di studio anche individuali, stage formativi in Italia o all’estero in realtà culturali, sociali, produttive, professionali;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Vuoi studiare le principali caratteristiche culturali dei paesi di cui si studiano le lingue, attraverso lo studio e l’analisi di opere letterarie, estetiche, visive, musicali, cinematografiche.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0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9851" y="5706225"/>
            <a:ext cx="603151" cy="59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0"/>
          <p:cNvSpPr txBox="1"/>
          <p:nvPr/>
        </p:nvSpPr>
        <p:spPr>
          <a:xfrm>
            <a:off x="7658050" y="6183875"/>
            <a:ext cx="6111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1/1</a:t>
            </a:r>
            <a:endParaRPr/>
          </a:p>
        </p:txBody>
      </p:sp>
      <p:sp>
        <p:nvSpPr>
          <p:cNvPr id="330" name="Google Shape;330;p50"/>
          <p:cNvSpPr txBox="1"/>
          <p:nvPr/>
        </p:nvSpPr>
        <p:spPr>
          <a:xfrm>
            <a:off x="850475" y="488575"/>
            <a:ext cx="72831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Il liceo artistico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è finalizzato allo studio delle arti (pittura, scultura, design, audiovisivi e multimedia, ecc.) e alla pratica artistica.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Lo studente può così conoscere il patrimonio artistico (non solo italiano) e dare espressione alla propria creatività e capacità progettuale nell’ambito delle arti.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50"/>
          <p:cNvSpPr txBox="1"/>
          <p:nvPr/>
        </p:nvSpPr>
        <p:spPr>
          <a:xfrm>
            <a:off x="904750" y="1694300"/>
            <a:ext cx="76209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Gli indirizzi si caratterizzano per la presenza di laboratori nei quali lo studente sviluppa la propria capacità progettuale.</a:t>
            </a:r>
            <a:endParaRPr/>
          </a:p>
        </p:txBody>
      </p:sp>
      <p:pic>
        <p:nvPicPr>
          <p:cNvPr id="332" name="Google Shape;33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4775" y="2638425"/>
            <a:ext cx="24193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1825" y="2737950"/>
            <a:ext cx="428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0"/>
          <p:cNvSpPr txBox="1"/>
          <p:nvPr/>
        </p:nvSpPr>
        <p:spPr>
          <a:xfrm>
            <a:off x="208100" y="3429000"/>
            <a:ext cx="3817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Ha la passione per i molteplici linguaggi artistici;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E' interessato a esprimere la propria creatività attraverso il proprio estro una propria originale progettualità;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Chi possiede un forte interesse per lo studio delle discipline artistiche e una buona predisposizione all'applicazione pratica delle stesse.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p50"/>
          <p:cNvSpPr txBox="1"/>
          <p:nvPr/>
        </p:nvSpPr>
        <p:spPr>
          <a:xfrm>
            <a:off x="4994225" y="3519475"/>
            <a:ext cx="3274800" cy="2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Vuoi affermare la tua espressività e creatività nel campo della rappresentazione artistica;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highlight>
                  <a:srgbClr val="F2F2F2"/>
                </a:highlight>
                <a:latin typeface="Trebuchet MS"/>
                <a:ea typeface="Trebuchet MS"/>
                <a:cs typeface="Trebuchet MS"/>
                <a:sym typeface="Trebuchet MS"/>
              </a:rPr>
              <a:t>Sei affascinato dai linguaggi audiovisivi e multimediali negli aspetti espressivi e comunicativi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51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9851" y="5706225"/>
            <a:ext cx="603151" cy="59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1"/>
          <p:cNvSpPr txBox="1"/>
          <p:nvPr/>
        </p:nvSpPr>
        <p:spPr>
          <a:xfrm>
            <a:off x="7586075" y="6306225"/>
            <a:ext cx="6291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1/1</a:t>
            </a:r>
            <a:endParaRPr/>
          </a:p>
        </p:txBody>
      </p:sp>
      <p:sp>
        <p:nvSpPr>
          <p:cNvPr id="343" name="Google Shape;343;p51"/>
          <p:cNvSpPr txBox="1"/>
          <p:nvPr/>
        </p:nvSpPr>
        <p:spPr>
          <a:xfrm>
            <a:off x="814275" y="515700"/>
            <a:ext cx="7585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Il liceo musicale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è indirizzato all’apprendimento teorico e tecnico-pratico della musica.</a:t>
            </a:r>
            <a:endParaRPr/>
          </a:p>
        </p:txBody>
      </p:sp>
      <p:sp>
        <p:nvSpPr>
          <p:cNvPr id="344" name="Google Shape;344;p51"/>
          <p:cNvSpPr txBox="1"/>
          <p:nvPr/>
        </p:nvSpPr>
        <p:spPr>
          <a:xfrm>
            <a:off x="741900" y="1167125"/>
            <a:ext cx="7428000" cy="16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Gli studenti acquisiscono, attraverso specifiche attività di composizione, interpretazione, esecuzione, la padronanza della musica (primo e secondo strumento).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L’apprendimento della musica  affianca lo studio delle tipiche materie liceali (italiano, lingua straniera, storia e geografia, filosofia, matematica, fisica, scienze naturali, storia dell’arte.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5" name="Google Shape;34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4775" y="2638425"/>
            <a:ext cx="24193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1825" y="2737950"/>
            <a:ext cx="428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1"/>
          <p:cNvSpPr txBox="1"/>
          <p:nvPr/>
        </p:nvSpPr>
        <p:spPr>
          <a:xfrm>
            <a:off x="506650" y="3736625"/>
            <a:ext cx="3121500" cy="1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Vuole acquisire competenze tecniche in uno strumento consentendo la prosecuzione degli studi nell’alta formazione musicale.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51"/>
          <p:cNvSpPr txBox="1"/>
          <p:nvPr/>
        </p:nvSpPr>
        <p:spPr>
          <a:xfrm>
            <a:off x="5184225" y="3474225"/>
            <a:ext cx="30762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1"/>
          <p:cNvSpPr txBox="1"/>
          <p:nvPr/>
        </p:nvSpPr>
        <p:spPr>
          <a:xfrm>
            <a:off x="4469450" y="3519475"/>
            <a:ext cx="4053300" cy="25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Vuoi conoscere le tradizioni e i contesti relativi a opere, generi, autori, artisti e movimenti, riferiti alla musica e la loro relazione con gli  sviluppi storici, culturali e sociali;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Se vuoi rivelare la tua capacità espressiva attraverso l’interpretazione e l’esecuzione di brani musicali  come modo per dare e creare emozioni.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457200" y="274637"/>
            <a:ext cx="8229600" cy="79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1"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             ...o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bbligo formativo</a:t>
            </a:r>
            <a:b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500050" y="1143000"/>
            <a:ext cx="8229600" cy="4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487E"/>
                </a:solidFill>
                <a:latin typeface="Trebuchet MS"/>
                <a:ea typeface="Trebuchet MS"/>
                <a:cs typeface="Trebuchet MS"/>
                <a:sym typeface="Trebuchet MS"/>
              </a:rPr>
              <a:t>    O</a:t>
            </a:r>
            <a:r>
              <a:rPr lang="en-US" sz="2400">
                <a:solidFill>
                  <a:srgbClr val="00487E"/>
                </a:solidFill>
                <a:latin typeface="Trebuchet MS"/>
                <a:ea typeface="Trebuchet MS"/>
                <a:cs typeface="Trebuchet MS"/>
                <a:sym typeface="Trebuchet MS"/>
              </a:rPr>
              <a:t>ssia il diritto/dovere dei giovani che hanno assolto           all’obbligo scolastico di frequentare attività formative fino all’età di 18 anni.</a:t>
            </a:r>
            <a:endParaRPr sz="2400">
              <a:solidFill>
                <a:srgbClr val="00487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487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487E"/>
                </a:solidFill>
                <a:latin typeface="Trebuchet MS"/>
                <a:ea typeface="Trebuchet MS"/>
                <a:cs typeface="Trebuchet MS"/>
                <a:sym typeface="Trebuchet MS"/>
              </a:rPr>
              <a:t>Ogni giovane potrà scegliere di:</a:t>
            </a:r>
            <a:endParaRPr sz="2400">
              <a:solidFill>
                <a:srgbClr val="00487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487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1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frequentare una scuola secondaria superiore,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1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lavorare come apprendista fino all’ottenimento di una qualifica,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1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seguire un corso di formazione di durata almeno triennale che permette di ottenere una qualifica professionale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8415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7356400" y="5960875"/>
            <a:ext cx="6381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2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9851" y="5706225"/>
            <a:ext cx="603151" cy="59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2"/>
          <p:cNvSpPr txBox="1"/>
          <p:nvPr/>
        </p:nvSpPr>
        <p:spPr>
          <a:xfrm>
            <a:off x="7783775" y="6372625"/>
            <a:ext cx="467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1/1</a:t>
            </a:r>
            <a:endParaRPr/>
          </a:p>
        </p:txBody>
      </p:sp>
      <p:sp>
        <p:nvSpPr>
          <p:cNvPr id="357" name="Google Shape;357;p52"/>
          <p:cNvSpPr txBox="1"/>
          <p:nvPr/>
        </p:nvSpPr>
        <p:spPr>
          <a:xfrm>
            <a:off x="705700" y="343800"/>
            <a:ext cx="7077900" cy="17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Il percorso liceale orienta lo studente, con i linguaggi propri delle </a:t>
            </a:r>
            <a:r>
              <a:rPr lang="en-U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scienze umane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, nelle molteplici dimensioni attraverso le quali l’uomo si costituisce in quanto persona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non isolata ma in relazione agli altri: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l’esperienza di sé e dell’altro, le relazioni interpersonali, le relazioni educative, le forme di vita sociale e di cura per il bene comune, le relazioni con il mondo dei valori.</a:t>
            </a:r>
            <a:endParaRPr/>
          </a:p>
        </p:txBody>
      </p:sp>
      <p:pic>
        <p:nvPicPr>
          <p:cNvPr id="358" name="Google Shape;35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425" y="2140825"/>
            <a:ext cx="24193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5625" y="2140825"/>
            <a:ext cx="428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2"/>
          <p:cNvSpPr txBox="1"/>
          <p:nvPr/>
        </p:nvSpPr>
        <p:spPr>
          <a:xfrm>
            <a:off x="250300" y="3131325"/>
            <a:ext cx="3000000" cy="25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Vuole a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cquisire la padronanza dei linguaggi, delle metodologie e delle tecniche di indagine nel campo delle scienze umane.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1" name="Google Shape;361;p52"/>
          <p:cNvSpPr txBox="1"/>
          <p:nvPr/>
        </p:nvSpPr>
        <p:spPr>
          <a:xfrm>
            <a:off x="4496600" y="3121375"/>
            <a:ext cx="3564600" cy="28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Sei interessato al senso della condizione umana, della convivenza e della organizzazione sociale;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Se ti incuriosisce l’esplorazione della realtà del presente;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Se ti incuriosiscono le dinamiche sociali.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75" y="1168125"/>
            <a:ext cx="24193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3000" y="1223900"/>
            <a:ext cx="679025" cy="6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/>
        </p:nvSpPr>
        <p:spPr>
          <a:xfrm>
            <a:off x="471600" y="2613500"/>
            <a:ext cx="2770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Vuole approfondire la conoscenza economico, giuridica  e sociale della realtà.</a:t>
            </a:r>
            <a:endParaRPr/>
          </a:p>
        </p:txBody>
      </p:sp>
      <p:sp>
        <p:nvSpPr>
          <p:cNvPr id="370" name="Google Shape;370;p53"/>
          <p:cNvSpPr txBox="1"/>
          <p:nvPr/>
        </p:nvSpPr>
        <p:spPr>
          <a:xfrm>
            <a:off x="4873300" y="2662625"/>
            <a:ext cx="3438900" cy="3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Dimostri interesse per la persona  e i fenomeni sociali.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Sei  sensibile alle </a:t>
            </a:r>
            <a:r>
              <a:rPr lang="en-US"/>
              <a:t>problematiche</a:t>
            </a:r>
            <a:r>
              <a:rPr lang="en-US"/>
              <a:t> dell’economia.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Sei curioso e hai spirito critico.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Hai propensione allo studio  e all’approfondimento dei concetti.</a:t>
            </a:r>
            <a:endParaRPr/>
          </a:p>
        </p:txBody>
      </p:sp>
      <p:pic>
        <p:nvPicPr>
          <p:cNvPr id="371" name="Google Shape;371;p53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99851" y="5706225"/>
            <a:ext cx="603151" cy="59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3"/>
          <p:cNvSpPr txBox="1"/>
          <p:nvPr/>
        </p:nvSpPr>
        <p:spPr>
          <a:xfrm>
            <a:off x="1699750" y="245625"/>
            <a:ext cx="56592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</a:t>
            </a:r>
            <a:r>
              <a:rPr lang="en-US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ECONOMICO - SOCIALE</a:t>
            </a:r>
            <a:endParaRPr sz="24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4"/>
          <p:cNvSpPr txBox="1"/>
          <p:nvPr/>
        </p:nvSpPr>
        <p:spPr>
          <a:xfrm>
            <a:off x="756550" y="186675"/>
            <a:ext cx="75063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Amministrazione Finanza e Marketing</a:t>
            </a:r>
            <a:endParaRPr b="1" sz="3000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AD74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9" name="Google Shape;37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50" y="1517950"/>
            <a:ext cx="23812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3125" y="1517950"/>
            <a:ext cx="569700" cy="5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4"/>
          <p:cNvSpPr txBox="1"/>
          <p:nvPr/>
        </p:nvSpPr>
        <p:spPr>
          <a:xfrm>
            <a:off x="272025" y="2554550"/>
            <a:ext cx="3045900" cy="16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E' interessato alle tendenze dei mercati locali, nazionali e globali;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Vuole svolgere attività di marketing;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2" name="Google Shape;382;p54"/>
          <p:cNvSpPr txBox="1"/>
          <p:nvPr/>
        </p:nvSpPr>
        <p:spPr>
          <a:xfrm>
            <a:off x="4794725" y="2426825"/>
            <a:ext cx="3094800" cy="17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Ti interessa la gestione delle imprese;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Vuoi entrare in contatto con il mondo dell’economia e della finanza.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3" name="Google Shape;383;p54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4"/>
          <p:cNvSpPr txBox="1"/>
          <p:nvPr/>
        </p:nvSpPr>
        <p:spPr>
          <a:xfrm>
            <a:off x="604350" y="1112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5600" y="4112000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4"/>
          <p:cNvSpPr txBox="1"/>
          <p:nvPr/>
        </p:nvSpPr>
        <p:spPr>
          <a:xfrm>
            <a:off x="1842350" y="4834000"/>
            <a:ext cx="4534200" cy="16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Intervenire nella pianificazione, nella gestione e nel controllo di attività aziendali;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Operare per la promozione dell’azienda;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7" name="Google Shape;387;p54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99851" y="5706225"/>
            <a:ext cx="603151" cy="59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 txBox="1"/>
          <p:nvPr/>
        </p:nvSpPr>
        <p:spPr>
          <a:xfrm>
            <a:off x="3124450" y="373350"/>
            <a:ext cx="30000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Turismo</a:t>
            </a:r>
            <a:endParaRPr sz="3000">
              <a:solidFill>
                <a:srgbClr val="0000FF"/>
              </a:solidFill>
            </a:endParaRPr>
          </a:p>
        </p:txBody>
      </p:sp>
      <p:pic>
        <p:nvPicPr>
          <p:cNvPr id="394" name="Google Shape;39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225" y="1184175"/>
            <a:ext cx="23812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5"/>
          <p:cNvSpPr txBox="1"/>
          <p:nvPr/>
        </p:nvSpPr>
        <p:spPr>
          <a:xfrm>
            <a:off x="156075" y="2132075"/>
            <a:ext cx="31734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Capacità comunicative e linguistiche;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Ha facilità di intrattenere rapporti interpersonali positivi, attenti alle esigenze degli altri.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6" name="Google Shape;39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5875" y="1269900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5"/>
          <p:cNvSpPr txBox="1"/>
          <p:nvPr/>
        </p:nvSpPr>
        <p:spPr>
          <a:xfrm>
            <a:off x="5089450" y="2263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Contribuire a valorizzare la ricchezza del patrimonio ambientale ed artistico anche per uno sviluppo turistico ecosostenibile;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Comunicare in tre lingue straniere;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8" name="Google Shape;398;p55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7126" y="5607975"/>
            <a:ext cx="603151" cy="59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6"/>
          <p:cNvSpPr txBox="1"/>
          <p:nvPr/>
        </p:nvSpPr>
        <p:spPr>
          <a:xfrm>
            <a:off x="2453800" y="80900"/>
            <a:ext cx="5734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Meccanica, meccatronica ed energia</a:t>
            </a:r>
            <a:endParaRPr b="1" sz="2400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5" name="Google Shape;405;p56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8300" y="6058051"/>
            <a:ext cx="671775" cy="6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375" y="817550"/>
            <a:ext cx="23812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6"/>
          <p:cNvSpPr txBox="1"/>
          <p:nvPr/>
        </p:nvSpPr>
        <p:spPr>
          <a:xfrm>
            <a:off x="-68775" y="1702775"/>
            <a:ext cx="4224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Ha interesse per i processi produttivi e si appassiona alla fabbricazione e monitoraggio di componenti meccanici;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Vuole inserirsi nel settore della progettazione e costruzione di sistemi meccanici ed elettro-meccanici.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8" name="Google Shape;408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1025" y="817550"/>
            <a:ext cx="611100" cy="6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6"/>
          <p:cNvSpPr txBox="1"/>
          <p:nvPr/>
        </p:nvSpPr>
        <p:spPr>
          <a:xfrm>
            <a:off x="5188300" y="1473775"/>
            <a:ext cx="3281100" cy="22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Ti vedi in un futuro dove sei tu a installare e gestire impianti industriali, a controllare processi tecnologici di produzione;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Vuoi collaborare ad approfondire le problematiche collegate alla conversione ed utilizzazione dell’energia.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0" name="Google Shape;410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53800" y="3951275"/>
            <a:ext cx="23812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6"/>
          <p:cNvSpPr txBox="1"/>
          <p:nvPr/>
        </p:nvSpPr>
        <p:spPr>
          <a:xfrm>
            <a:off x="1483600" y="4658675"/>
            <a:ext cx="59934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Per progettare, costruire e collaudare sistemi meccanici ed elettromeccanici complessi;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Nel controllo e nella manutenzione di sistemi meccanici ed elettromeccanici complessi.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7"/>
          <p:cNvSpPr txBox="1"/>
          <p:nvPr/>
        </p:nvSpPr>
        <p:spPr>
          <a:xfrm>
            <a:off x="1465700" y="289525"/>
            <a:ext cx="47862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Trasporti e Logistica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418" name="Google Shape;41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450" y="991800"/>
            <a:ext cx="241935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7"/>
          <p:cNvSpPr txBox="1"/>
          <p:nvPr/>
        </p:nvSpPr>
        <p:spPr>
          <a:xfrm>
            <a:off x="126650" y="1909025"/>
            <a:ext cx="31122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È appassionato di aerei, navi e treni, di costruzioni e motori.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20" name="Google Shape;42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5675" y="991800"/>
            <a:ext cx="39052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7"/>
          <p:cNvSpPr txBox="1"/>
          <p:nvPr/>
        </p:nvSpPr>
        <p:spPr>
          <a:xfrm>
            <a:off x="4469450" y="1382325"/>
            <a:ext cx="30000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Ti interessa lavorare nel settore dei trasporti;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highlight>
                  <a:srgbClr val="F2F2F2"/>
                </a:highlight>
                <a:latin typeface="Trebuchet MS"/>
                <a:ea typeface="Trebuchet MS"/>
                <a:cs typeface="Trebuchet MS"/>
                <a:sym typeface="Trebuchet MS"/>
              </a:rPr>
              <a:t>Ti interessa un lavoro aperto alla globalizzazione e alle innovazioni tecnologiche.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22" name="Google Shape;422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0750" y="3524675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7"/>
          <p:cNvSpPr txBox="1"/>
          <p:nvPr/>
        </p:nvSpPr>
        <p:spPr>
          <a:xfrm>
            <a:off x="677150" y="4324700"/>
            <a:ext cx="73011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Gestire le tipologie e il funzionamento dei vari mezzi e sistemi di trasporto;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Gestire l’interazione tra l’ambiente e l’attività di trasporto, collaborando nella salvaguardia dell’ambiente e nella utilizzazione razionale dell’energia;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Garantire condizioni di servizio e di alta sicurezza negli spostamenti di mezzi e persone, nel rispetto delle norme nazionali, comunitarie  e internazionali sui trasporti.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24" name="Google Shape;424;p57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34025" y="5822826"/>
            <a:ext cx="671775" cy="6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8"/>
          <p:cNvSpPr txBox="1"/>
          <p:nvPr/>
        </p:nvSpPr>
        <p:spPr>
          <a:xfrm>
            <a:off x="0" y="0"/>
            <a:ext cx="74475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r>
              <a:rPr b="1" lang="en-US" sz="3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Elettronica ed Elettrotecnica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431" name="Google Shape;43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525" y="1125225"/>
            <a:ext cx="23812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8"/>
          <p:cNvSpPr txBox="1"/>
          <p:nvPr/>
        </p:nvSpPr>
        <p:spPr>
          <a:xfrm>
            <a:off x="0" y="2315025"/>
            <a:ext cx="3000000" cy="8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È interessato alla ricerca e vuole misurarsi anche con il lavoro autonomo e di laboratorio.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300" y="1125225"/>
            <a:ext cx="585775" cy="5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8"/>
          <p:cNvSpPr txBox="1"/>
          <p:nvPr/>
        </p:nvSpPr>
        <p:spPr>
          <a:xfrm>
            <a:off x="4696450" y="2148325"/>
            <a:ext cx="3000000" cy="15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Ti appassionano i sistemi elettronici e gli impianti elettrotecnici;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Ti affascina la robotica e l’automazione industriale.</a:t>
            </a:r>
            <a:br>
              <a:rPr lang="en-US"/>
            </a:b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endParaRPr/>
          </a:p>
        </p:txBody>
      </p:sp>
      <p:pic>
        <p:nvPicPr>
          <p:cNvPr id="435" name="Google Shape;435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3125" y="3429000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8"/>
          <p:cNvSpPr txBox="1"/>
          <p:nvPr/>
        </p:nvSpPr>
        <p:spPr>
          <a:xfrm>
            <a:off x="1968350" y="4321725"/>
            <a:ext cx="4581900" cy="15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Organizzare e gestire sistemi elettrici ed elettronici complessi;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Intervenire nei processi di conversione dell’energia elettrica e anche di fonti alternative, e del loro controllo.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7" name="Google Shape;437;p58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34025" y="5822826"/>
            <a:ext cx="671775" cy="6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/>
          <p:nvPr/>
        </p:nvSpPr>
        <p:spPr>
          <a:xfrm>
            <a:off x="687775" y="225975"/>
            <a:ext cx="74574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          </a:t>
            </a:r>
            <a:r>
              <a:rPr lang="en-US">
                <a:solidFill>
                  <a:srgbClr val="0000FF"/>
                </a:solidFill>
              </a:rPr>
              <a:t>      </a:t>
            </a:r>
            <a:r>
              <a:rPr b="1" lang="en-US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r>
              <a:rPr b="1" lang="en-US" sz="300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Informatica e Telecomunicazioni</a:t>
            </a:r>
            <a:endParaRPr b="1" sz="3000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4" name="Google Shape;44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75" y="1360950"/>
            <a:ext cx="23812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9"/>
          <p:cNvSpPr txBox="1"/>
          <p:nvPr/>
        </p:nvSpPr>
        <p:spPr>
          <a:xfrm>
            <a:off x="255475" y="2220500"/>
            <a:ext cx="30000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Ha passione per l’informatica.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6" name="Google Shape;44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9950" y="1512600"/>
            <a:ext cx="600825" cy="60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9"/>
          <p:cNvSpPr txBox="1"/>
          <p:nvPr/>
        </p:nvSpPr>
        <p:spPr>
          <a:xfrm>
            <a:off x="4693225" y="2220500"/>
            <a:ext cx="34125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Sei interessato alle telecomunicazioni (analogiche e digitali) e ai vari mezzi 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trasmissivi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8" name="Google Shape;448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9225" y="3319000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9"/>
          <p:cNvSpPr txBox="1"/>
          <p:nvPr/>
        </p:nvSpPr>
        <p:spPr>
          <a:xfrm>
            <a:off x="2348225" y="3985750"/>
            <a:ext cx="3000000" cy="26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Configurare, installare e gestire sistemi di elaborazione dati e reti;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Collaborare all’ideazione, allo sviluppo e alla gestione di dispositivi e strumenti informatici e sistemi di telecomunicazioni;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pic>
        <p:nvPicPr>
          <p:cNvPr id="450" name="Google Shape;450;p59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34025" y="5822826"/>
            <a:ext cx="671775" cy="6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0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4025" y="5822826"/>
            <a:ext cx="671775" cy="6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60"/>
          <p:cNvSpPr txBox="1"/>
          <p:nvPr/>
        </p:nvSpPr>
        <p:spPr>
          <a:xfrm>
            <a:off x="394800" y="292975"/>
            <a:ext cx="78897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                    </a:t>
            </a:r>
            <a:r>
              <a:rPr b="1" lang="en-US" sz="3000">
                <a:solidFill>
                  <a:srgbClr val="0000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action="ppaction://hlinksldjump" r:id="rId5"/>
              </a:rPr>
              <a:t>Grafica e Comunicazione</a:t>
            </a:r>
            <a:endParaRPr sz="3000">
              <a:solidFill>
                <a:srgbClr val="0000FF"/>
              </a:solidFill>
            </a:endParaRPr>
          </a:p>
        </p:txBody>
      </p:sp>
      <p:pic>
        <p:nvPicPr>
          <p:cNvPr id="458" name="Google Shape;458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9275" y="1429800"/>
            <a:ext cx="23812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60"/>
          <p:cNvSpPr txBox="1"/>
          <p:nvPr/>
        </p:nvSpPr>
        <p:spPr>
          <a:xfrm>
            <a:off x="394800" y="2535125"/>
            <a:ext cx="33702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È interessato alla comunicazione attraverso forme di espressione visive e grafiche;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Ha interesse per i linguaggi multimediali.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0" name="Google Shape;460;p60"/>
          <p:cNvSpPr txBox="1"/>
          <p:nvPr/>
        </p:nvSpPr>
        <p:spPr>
          <a:xfrm>
            <a:off x="4889700" y="2230325"/>
            <a:ext cx="3000000" cy="13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Vuoi applicarti nell’industria grafica, nell’editoria e nel settore audiovisivo.</a:t>
            </a:r>
            <a:br>
              <a:rPr lang="en-US"/>
            </a:br>
            <a:endParaRPr/>
          </a:p>
        </p:txBody>
      </p:sp>
      <p:pic>
        <p:nvPicPr>
          <p:cNvPr id="461" name="Google Shape;461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3625" y="1261650"/>
            <a:ext cx="609300" cy="60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03450" y="4092725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60"/>
          <p:cNvSpPr txBox="1"/>
          <p:nvPr/>
        </p:nvSpPr>
        <p:spPr>
          <a:xfrm>
            <a:off x="2594075" y="5010850"/>
            <a:ext cx="39300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Progettare e gestire la comunicazione grafica multimediale.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1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4025" y="5822826"/>
            <a:ext cx="671775" cy="6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1"/>
          <p:cNvSpPr txBox="1"/>
          <p:nvPr/>
        </p:nvSpPr>
        <p:spPr>
          <a:xfrm>
            <a:off x="432300" y="255450"/>
            <a:ext cx="80664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</a:t>
            </a:r>
            <a:r>
              <a:rPr b="1" lang="en-US" sz="3200">
                <a:solidFill>
                  <a:srgbClr val="0000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action="ppaction://hlinksldjump" r:id="rId5"/>
              </a:rPr>
              <a:t>Chimica, Materiali e Biotecnologie.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471" name="Google Shape;471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775" y="1242900"/>
            <a:ext cx="23812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1"/>
          <p:cNvSpPr txBox="1"/>
          <p:nvPr/>
        </p:nvSpPr>
        <p:spPr>
          <a:xfrm>
            <a:off x="383400" y="2318750"/>
            <a:ext cx="3000000" cy="18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È affascinato dal mondo della ricerca e dal lavoro in laboratorio;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È interessato alla chimica, alla biochimica e alle biotecnologie.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473" name="Google Shape;473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4650" y="1328538"/>
            <a:ext cx="581200" cy="5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1"/>
          <p:cNvSpPr txBox="1"/>
          <p:nvPr/>
        </p:nvSpPr>
        <p:spPr>
          <a:xfrm>
            <a:off x="5069800" y="1995375"/>
            <a:ext cx="30000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Ti interessano le tematiche ambientali e le innovazioni tecnologiche attinenti ai vari aspetti della vita quotidiana e della tutela dell’ambiente;</a:t>
            </a:r>
            <a:br>
              <a:rPr lang="en-US"/>
            </a:br>
            <a:endParaRPr/>
          </a:p>
        </p:txBody>
      </p:sp>
      <p:pic>
        <p:nvPicPr>
          <p:cNvPr id="475" name="Google Shape;475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95800" y="3610850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1"/>
          <p:cNvSpPr txBox="1"/>
          <p:nvPr/>
        </p:nvSpPr>
        <p:spPr>
          <a:xfrm>
            <a:off x="3114600" y="4391875"/>
            <a:ext cx="4352400" cy="23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Collaborare alla gestione e controllo di impianti chimici, tecnologici, biotecnologici e laboratori di analisi in relazione sia alla sicurezza sia al miglioramento della qualità;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Individuare situazioni di rischio ambientale e sanitario.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457200" y="357187"/>
            <a:ext cx="8229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termine della scuola </a:t>
            </a:r>
            <a:r>
              <a:rPr b="0" i="0" lang="en-US" sz="28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secondaria di primo grado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arriva il momento di scegliere la </a:t>
            </a:r>
            <a:r>
              <a:rPr b="0" i="0" lang="en-US" sz="2800" u="sng" cap="none" strike="noStrike">
                <a:latin typeface="Calibri"/>
                <a:ea typeface="Calibri"/>
                <a:cs typeface="Calibri"/>
                <a:sym typeface="Calibri"/>
              </a:rPr>
              <a:t>scuola superiore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Tre sono i filoni che si possono scegliere: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457200" y="3243262"/>
            <a:ext cx="8229600" cy="3340200"/>
          </a:xfrm>
          <a:prstGeom prst="rect">
            <a:avLst/>
          </a:prstGeom>
          <a:gradFill>
            <a:gsLst>
              <a:gs pos="0">
                <a:srgbClr val="064265"/>
              </a:gs>
              <a:gs pos="80000">
                <a:srgbClr val="0C5986"/>
              </a:gs>
              <a:gs pos="100000">
                <a:srgbClr val="095A89"/>
              </a:gs>
            </a:gsLst>
            <a:lin ang="16200000" scaled="0"/>
          </a:gradFill>
          <a:ln cap="flat" cmpd="sng" w="9525">
            <a:solidFill>
              <a:srgbClr val="18567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i licei</a:t>
            </a:r>
            <a:r>
              <a:rPr lang="en-US">
                <a:solidFill>
                  <a:srgbClr val="FFFFFF"/>
                </a:solidFill>
              </a:rPr>
              <a:t>,</a:t>
            </a:r>
            <a:r>
              <a:rPr b="0" i="0" lang="en-US" sz="3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 </a:t>
            </a:r>
            <a:r>
              <a:rPr b="0" i="0"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istituti tecnici,</a:t>
            </a:r>
            <a:r>
              <a:rPr b="0" i="0" lang="en-US" sz="3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gli </a:t>
            </a:r>
            <a:r>
              <a:rPr b="0" i="0"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istituti professionali</a:t>
            </a:r>
            <a:r>
              <a:rPr b="0" i="0" lang="en-US" sz="3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br>
              <a:rPr b="0" i="0" lang="en-US" sz="3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Ma vediamoli più nel dettaglio.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Marilla\Desktop\orientamento.png"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925" y="3176587"/>
            <a:ext cx="3357562" cy="34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2"/>
          <p:cNvSpPr txBox="1"/>
          <p:nvPr/>
        </p:nvSpPr>
        <p:spPr>
          <a:xfrm>
            <a:off x="127725" y="167025"/>
            <a:ext cx="64848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                              </a:t>
            </a:r>
            <a:r>
              <a:rPr lang="en-US">
                <a:solidFill>
                  <a:srgbClr val="0000FF"/>
                </a:solidFill>
              </a:rPr>
              <a:t>  </a:t>
            </a:r>
            <a:r>
              <a:rPr b="1" lang="en-US" sz="3200">
                <a:solidFill>
                  <a:srgbClr val="0000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action="ppaction://hlinksldjump" r:id="rId3"/>
              </a:rPr>
              <a:t>Sistema Moda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483" name="Google Shape;48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775" y="987675"/>
            <a:ext cx="23812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62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4025" y="5822826"/>
            <a:ext cx="671775" cy="6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62"/>
          <p:cNvSpPr txBox="1"/>
          <p:nvPr/>
        </p:nvSpPr>
        <p:spPr>
          <a:xfrm>
            <a:off x="304575" y="2024000"/>
            <a:ext cx="3000000" cy="19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È creativo e attento alle novità e ai dettagli del sistema moda;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Vuole partecipare all’affermazione di uno dei settori più produttivi del Made in Italy nel mondo;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pic>
        <p:nvPicPr>
          <p:cNvPr id="486" name="Google Shape;486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7450" y="1203825"/>
            <a:ext cx="536325" cy="53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2"/>
          <p:cNvSpPr txBox="1"/>
          <p:nvPr/>
        </p:nvSpPr>
        <p:spPr>
          <a:xfrm>
            <a:off x="4804500" y="1892550"/>
            <a:ext cx="30000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Ti interessa progettare e realizzare prodotti per l’industria tessile e per il sistema moda.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88" name="Google Shape;488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48850" y="2991775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2"/>
          <p:cNvSpPr txBox="1"/>
          <p:nvPr/>
        </p:nvSpPr>
        <p:spPr>
          <a:xfrm>
            <a:off x="4421350" y="3753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Contribuire all’ideazione, alla progettazione e alla produzione di filati, tessuti, confezioni, calzature e accessori;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Svolgere funzioni creative di ideazione e progettazione con riferimento alle filiere dei filati, tessuti, confezioni, calzature e accessori.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3"/>
          <p:cNvSpPr txBox="1"/>
          <p:nvPr/>
        </p:nvSpPr>
        <p:spPr>
          <a:xfrm>
            <a:off x="0" y="0"/>
            <a:ext cx="89016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lang="en-US" sz="3200">
                <a:solidFill>
                  <a:srgbClr val="CAD74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Agraria, Agroalimentare e Agroindustria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496" name="Google Shape;49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00" y="879525"/>
            <a:ext cx="23812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3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4025" y="5822826"/>
            <a:ext cx="671775" cy="6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3"/>
          <p:cNvSpPr txBox="1"/>
          <p:nvPr/>
        </p:nvSpPr>
        <p:spPr>
          <a:xfrm>
            <a:off x="363500" y="1837325"/>
            <a:ext cx="3000000" cy="27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Ama la vita all’aria aperta;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Vuole valorizzare le risorse agroalimentari del territorio rispettando l’ambiente e migliorare la qualità dei prodotti agrari per il benessere delle persone e lo sviluppo del settore, uno dei punti di forza del Made in Italy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9" name="Google Shape;499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0225" y="1027925"/>
            <a:ext cx="604075" cy="6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3"/>
          <p:cNvSpPr txBox="1"/>
          <p:nvPr/>
        </p:nvSpPr>
        <p:spPr>
          <a:xfrm>
            <a:off x="5134025" y="1727525"/>
            <a:ext cx="30000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Hai interesse per le produzioni e trasformazioni dei prodotti agrari, agroalimentari e agroindustriali, anche zootecnici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01" name="Google Shape;501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2700" y="3031075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3"/>
          <p:cNvSpPr txBox="1"/>
          <p:nvPr/>
        </p:nvSpPr>
        <p:spPr>
          <a:xfrm>
            <a:off x="4008700" y="3858000"/>
            <a:ext cx="3563400" cy="22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Condurre tecnicamente aziende agrarie e zootecniche anche nella dimensione coope</a:t>
            </a:r>
            <a:r>
              <a:rPr lang="en-US"/>
              <a:t>rativa-consortile;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highlight>
                  <a:srgbClr val="F2F2F2"/>
                </a:highlight>
                <a:latin typeface="Trebuchet MS"/>
                <a:ea typeface="Trebuchet MS"/>
                <a:cs typeface="Trebuchet MS"/>
                <a:sym typeface="Trebuchet MS"/>
              </a:rPr>
              <a:t>Controllare la qualità delle produzioni sotto il profilo fisico-chimico, igienico ed organolettico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2F2F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F2F2F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4"/>
          <p:cNvSpPr txBox="1"/>
          <p:nvPr/>
        </p:nvSpPr>
        <p:spPr>
          <a:xfrm>
            <a:off x="284925" y="353700"/>
            <a:ext cx="8214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</a:t>
            </a:r>
            <a:r>
              <a:rPr b="1" lang="en-US" sz="3200">
                <a:solidFill>
                  <a:srgbClr val="0000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action="ppaction://hlinksldjump" r:id="rId3"/>
              </a:rPr>
              <a:t>Costruzioni, Ambiente e Territorio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509" name="Google Shape;50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900" y="1203600"/>
            <a:ext cx="23812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4"/>
          <p:cNvSpPr txBox="1"/>
          <p:nvPr/>
        </p:nvSpPr>
        <p:spPr>
          <a:xfrm>
            <a:off x="284925" y="2269625"/>
            <a:ext cx="30000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È interessato ad operare nel settore delle costruzioni con l’attenzione alla tutela del territorio.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11" name="Google Shape;511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3225" y="1292450"/>
            <a:ext cx="574775" cy="5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4"/>
          <p:cNvSpPr txBox="1"/>
          <p:nvPr/>
        </p:nvSpPr>
        <p:spPr>
          <a:xfrm>
            <a:off x="4382050" y="1929000"/>
            <a:ext cx="3000000" cy="23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Ti interessa il campo delle costruzioni e la trasformazione e conservazione di immobili;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Ti interessa operare per la salvaguardia del territorio e la prevenzione dei rischi ambientali.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13" name="Google Shape;513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775" y="3565675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4"/>
          <p:cNvSpPr txBox="1"/>
          <p:nvPr/>
        </p:nvSpPr>
        <p:spPr>
          <a:xfrm>
            <a:off x="432300" y="4545975"/>
            <a:ext cx="3000000" cy="21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ntervenire nella gestione e manutenzione dei fabbricati;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Selezionare materiali da costruzione adeguati;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Operare nell’ambito dell’edilizia ecocompatibile.</a:t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15" name="Google Shape;515;p64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34025" y="5822826"/>
            <a:ext cx="671775" cy="6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65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4025" y="5822826"/>
            <a:ext cx="671775" cy="6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65"/>
          <p:cNvSpPr txBox="1"/>
          <p:nvPr/>
        </p:nvSpPr>
        <p:spPr>
          <a:xfrm>
            <a:off x="609175" y="78600"/>
            <a:ext cx="85872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</a:t>
            </a:r>
            <a:r>
              <a:rPr lang="en-US" sz="2600"/>
              <a:t>   </a:t>
            </a:r>
            <a:r>
              <a:rPr b="1" lang="en-US" sz="2600">
                <a:solidFill>
                  <a:schemeClr val="hlink"/>
                </a:solidFill>
                <a:uFill>
                  <a:noFill/>
                </a:uFill>
                <a:hlinkClick action="ppaction://hlinksldjump" r:id="rId5"/>
              </a:rPr>
              <a:t>Servizi per l’agricoltura e lo sviluppo rurale</a:t>
            </a:r>
            <a:endParaRPr sz="2600"/>
          </a:p>
        </p:txBody>
      </p:sp>
      <p:pic>
        <p:nvPicPr>
          <p:cNvPr id="523" name="Google Shape;523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450" y="1208400"/>
            <a:ext cx="23812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65"/>
          <p:cNvSpPr txBox="1"/>
          <p:nvPr/>
        </p:nvSpPr>
        <p:spPr>
          <a:xfrm>
            <a:off x="275100" y="2161550"/>
            <a:ext cx="3000000" cy="15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Intende operare nel settore delle produzioni animali e vegetali e dell’agro-business nel rispetto dei principi  del sistema di qualità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25" name="Google Shape;525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30775" y="1318613"/>
            <a:ext cx="532050" cy="53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5"/>
          <p:cNvSpPr txBox="1"/>
          <p:nvPr/>
        </p:nvSpPr>
        <p:spPr>
          <a:xfrm>
            <a:off x="4930775" y="1960900"/>
            <a:ext cx="3000000" cy="13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Sei interessato alla promozione dello sviluppo paesaggistico e della tutela ambientale del territorio;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27" name="Google Shape;527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58900" y="3385025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5"/>
          <p:cNvSpPr txBox="1"/>
          <p:nvPr/>
        </p:nvSpPr>
        <p:spPr>
          <a:xfrm>
            <a:off x="2505625" y="4234675"/>
            <a:ext cx="39789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Gestire interventi per la conservazione e il potenziamento di parchi, aree protette e ricreative;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Collaborare ad interventi per la prevenzione del degrado ambientale.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66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4025" y="5822826"/>
            <a:ext cx="671775" cy="6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6"/>
          <p:cNvSpPr txBox="1"/>
          <p:nvPr/>
        </p:nvSpPr>
        <p:spPr>
          <a:xfrm>
            <a:off x="0" y="74800"/>
            <a:ext cx="72804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</a:t>
            </a:r>
            <a:r>
              <a:rPr lang="en-US" sz="2400"/>
              <a:t>                              </a:t>
            </a:r>
            <a:r>
              <a:rPr lang="en-US" sz="2600"/>
              <a:t>  </a:t>
            </a:r>
            <a:r>
              <a:rPr b="1" lang="en-US" sz="2600">
                <a:solidFill>
                  <a:schemeClr val="hlink"/>
                </a:solidFill>
                <a:uFill>
                  <a:noFill/>
                </a:uFill>
                <a:hlinkClick action="ppaction://hlinksldjump" r:id="rId5"/>
              </a:rPr>
              <a:t>Servizi socio-sanitari</a:t>
            </a:r>
            <a:endParaRPr sz="2600"/>
          </a:p>
        </p:txBody>
      </p:sp>
      <p:pic>
        <p:nvPicPr>
          <p:cNvPr id="536" name="Google Shape;536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425" y="987600"/>
            <a:ext cx="23812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66"/>
          <p:cNvSpPr txBox="1"/>
          <p:nvPr/>
        </p:nvSpPr>
        <p:spPr>
          <a:xfrm>
            <a:off x="186675" y="1856975"/>
            <a:ext cx="30000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E' interessato alla salute e al benessere bio-psico-sociale di persone e comunità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38" name="Google Shape;538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1180050"/>
            <a:ext cx="560025" cy="5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6"/>
          <p:cNvSpPr txBox="1"/>
          <p:nvPr/>
        </p:nvSpPr>
        <p:spPr>
          <a:xfrm>
            <a:off x="4814350" y="1856975"/>
            <a:ext cx="30000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Ti interessano le innovazioni scientifiche e tecnologiche nel settore ottico e odontoiatrico oggi sempre più interessanti.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0" name="Google Shape;540;p66"/>
          <p:cNvSpPr txBox="1"/>
          <p:nvPr/>
        </p:nvSpPr>
        <p:spPr>
          <a:xfrm>
            <a:off x="2839500" y="3654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Organizzare ed attuare interventi a sostegno delle esigenze socio-sanitarie e dell’inclusione sociale di persone, comunità e fasce deboli.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41" name="Google Shape;541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01700" y="3778025"/>
            <a:ext cx="238125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7"/>
          <p:cNvSpPr txBox="1"/>
          <p:nvPr/>
        </p:nvSpPr>
        <p:spPr>
          <a:xfrm>
            <a:off x="265300" y="157200"/>
            <a:ext cx="88035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</a:t>
            </a:r>
            <a:r>
              <a:rPr b="1" lang="en-US" sz="2600">
                <a:solidFill>
                  <a:schemeClr val="hlink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3"/>
              </a:rPr>
              <a:t>Servizi per l’enogastronomia e l’ospitalità alberghiera</a:t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48" name="Google Shape;54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700" y="938475"/>
            <a:ext cx="23812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67"/>
          <p:cNvSpPr txBox="1"/>
          <p:nvPr/>
        </p:nvSpPr>
        <p:spPr>
          <a:xfrm>
            <a:off x="275325" y="1916925"/>
            <a:ext cx="3000000" cy="10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Vuole essere “ambasciatore” della cucina italiana nel mondo.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50" name="Google Shape;550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8325" y="1022463"/>
            <a:ext cx="584500" cy="5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7"/>
          <p:cNvSpPr txBox="1"/>
          <p:nvPr/>
        </p:nvSpPr>
        <p:spPr>
          <a:xfrm>
            <a:off x="4647350" y="2024000"/>
            <a:ext cx="3507600" cy="21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Ti piace operare nel settore della ricezione e dell’ospitalità valorizzando gli aspetti tipici del territorio italiano, meta di milioni di turisti;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Vuoi  valorizzare i prodotti tipici del Made in Italy.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52" name="Google Shape;552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8825" y="3153900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67"/>
          <p:cNvSpPr txBox="1"/>
          <p:nvPr/>
        </p:nvSpPr>
        <p:spPr>
          <a:xfrm>
            <a:off x="147375" y="3779400"/>
            <a:ext cx="5043600" cy="23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Operare nella gestione dei servizi enogastronomici, dell’accoglienza, della ristorazione e dell’ospitalità alberghiera;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Curare la progettazione e programmazione di eventi per valorizzare il patrimonio delle risorse ambientali, artistiche, culturali del territorio e la tipicità dei suoi prodotti.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54" name="Google Shape;554;p67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34025" y="5822826"/>
            <a:ext cx="671775" cy="6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800" y="1012425"/>
            <a:ext cx="241935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68"/>
          <p:cNvSpPr txBox="1"/>
          <p:nvPr/>
        </p:nvSpPr>
        <p:spPr>
          <a:xfrm>
            <a:off x="478475" y="1963700"/>
            <a:ext cx="3060300" cy="21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E’ interessato a supportare operativamente le aziende nella gestione dei processi 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amministrativi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e commerciali, sia nell’attività di promozione che delle vendite.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62" name="Google Shape;562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200" y="1153500"/>
            <a:ext cx="23812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68"/>
          <p:cNvSpPr txBox="1"/>
          <p:nvPr/>
        </p:nvSpPr>
        <p:spPr>
          <a:xfrm>
            <a:off x="4974050" y="2041300"/>
            <a:ext cx="35586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Per permetterti di promuovere l’immagine aziendale nell’area marketing attraverso l’utilizzo delle diverse tipologie di strumenti di comunicazione, compresi quelli pubblicitari.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64" name="Google Shape;564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9950" y="4217138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68"/>
          <p:cNvSpPr txBox="1"/>
          <p:nvPr/>
        </p:nvSpPr>
        <p:spPr>
          <a:xfrm>
            <a:off x="1803350" y="5160550"/>
            <a:ext cx="4096800" cy="19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Comunicare in almeno due lingue straniere con una corretta utilizzazione della terminologia del settore.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66" name="Google Shape;566;p68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05400" y="5633426"/>
            <a:ext cx="671775" cy="6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68"/>
          <p:cNvSpPr txBox="1"/>
          <p:nvPr/>
        </p:nvSpPr>
        <p:spPr>
          <a:xfrm>
            <a:off x="1872125" y="250625"/>
            <a:ext cx="57417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b="1" lang="en-US" sz="24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6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Servizi commerciali</a:t>
            </a:r>
            <a:endParaRPr b="1" sz="2600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25" y="1483325"/>
            <a:ext cx="23812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050" y="1537925"/>
            <a:ext cx="643275" cy="6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69"/>
          <p:cNvSpPr txBox="1"/>
          <p:nvPr/>
        </p:nvSpPr>
        <p:spPr>
          <a:xfrm>
            <a:off x="1393500" y="363525"/>
            <a:ext cx="63570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hlink"/>
                </a:solidFill>
                <a:uFill>
                  <a:noFill/>
                </a:uFill>
                <a:hlinkClick action="ppaction://hlinksldjump" r:id="rId5"/>
              </a:rPr>
              <a:t>Produzioni industriali e artigianali</a:t>
            </a:r>
            <a:endParaRPr sz="2600"/>
          </a:p>
        </p:txBody>
      </p:sp>
      <p:sp>
        <p:nvSpPr>
          <p:cNvPr id="576" name="Google Shape;576;p69"/>
          <p:cNvSpPr txBox="1"/>
          <p:nvPr/>
        </p:nvSpPr>
        <p:spPr>
          <a:xfrm>
            <a:off x="304575" y="2367875"/>
            <a:ext cx="3000000" cy="13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E' attratto dalle innovazioni tecnologiche applicate al settore della produzione, anche artigianale.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7" name="Google Shape;577;p69"/>
          <p:cNvSpPr txBox="1"/>
          <p:nvPr/>
        </p:nvSpPr>
        <p:spPr>
          <a:xfrm>
            <a:off x="4657150" y="2279450"/>
            <a:ext cx="37926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Ti piace operare nei processi produttivi sia industriali che artigianali;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Ti interessa l’industria e l’artigianato contribuendo ad innovare e valorizzare le produzioni tradizionali del territorio.</a:t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8" name="Google Shape;578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8125" y="3866350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69"/>
          <p:cNvSpPr txBox="1"/>
          <p:nvPr/>
        </p:nvSpPr>
        <p:spPr>
          <a:xfrm flipH="1">
            <a:off x="2548325" y="4745550"/>
            <a:ext cx="3000000" cy="12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2F2F2"/>
                </a:highlight>
                <a:latin typeface="Trebuchet MS"/>
                <a:ea typeface="Trebuchet MS"/>
                <a:cs typeface="Trebuchet MS"/>
                <a:sym typeface="Trebuchet MS"/>
              </a:rPr>
              <a:t>Scegliere e utilizzare le materie prime e i materiali relativi al settore.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80" name="Google Shape;580;p69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05400" y="5633426"/>
            <a:ext cx="671775" cy="6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70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5400" y="5633426"/>
            <a:ext cx="671775" cy="6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70"/>
          <p:cNvSpPr txBox="1"/>
          <p:nvPr/>
        </p:nvSpPr>
        <p:spPr>
          <a:xfrm>
            <a:off x="1473750" y="157200"/>
            <a:ext cx="62880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hlink"/>
                </a:solidFill>
                <a:uFill>
                  <a:noFill/>
                </a:uFill>
                <a:hlinkClick action="ppaction://hlinksldjump" r:id="rId5"/>
              </a:rPr>
              <a:t>Manutenzione e assistenza tecnica</a:t>
            </a:r>
            <a:endParaRPr sz="2600"/>
          </a:p>
        </p:txBody>
      </p:sp>
      <p:pic>
        <p:nvPicPr>
          <p:cNvPr id="588" name="Google Shape;588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5450" y="1144875"/>
            <a:ext cx="23812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0"/>
          <p:cNvSpPr txBox="1"/>
          <p:nvPr/>
        </p:nvSpPr>
        <p:spPr>
          <a:xfrm>
            <a:off x="334050" y="2154975"/>
            <a:ext cx="30000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E' affascinato dalle “macchine” e dal loro funzionamento;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E' attratto dalle applicazioni tecnologiche.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90" name="Google Shape;590;p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3425" y="1230525"/>
            <a:ext cx="581175" cy="5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70"/>
          <p:cNvSpPr txBox="1"/>
          <p:nvPr/>
        </p:nvSpPr>
        <p:spPr>
          <a:xfrm>
            <a:off x="5001050" y="2096025"/>
            <a:ext cx="3000000" cy="11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Sei portato al montaggio e smontaggio di dispositivi meccanici ed elettrici e alla loro messa in opera.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92" name="Google Shape;592;p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86650" y="3429000"/>
            <a:ext cx="23812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70"/>
          <p:cNvSpPr txBox="1"/>
          <p:nvPr/>
        </p:nvSpPr>
        <p:spPr>
          <a:xfrm>
            <a:off x="1673550" y="4267350"/>
            <a:ext cx="5796900" cy="22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Garantire e certificare la messa a punto degli impianti e delle macchine;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Controllare e ripristinare, durante il ciclo di vita degli apparati e degli impianti, la conformità del loro funzionamento alle specifiche tecniche, alle normative sulla sicurezza degli utenti e sulla salvaguardia dell’ambiente.</a:t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635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71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3475" y="5836726"/>
            <a:ext cx="671775" cy="6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144750" y="142875"/>
            <a:ext cx="89208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 LICEI</a:t>
            </a:r>
            <a:b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Esistono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sei tipi diversi di liceo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tutti durano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cinque anni 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si dividono in due bienni e un quinto anno. Per terminare il ciclo è previsto un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esame di Stato 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conosciuto come 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"esame di maturità"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L'orario settimanale  delle lezioni va da 27 a 33 ore (liceo musicale). </a:t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719073" y="1867700"/>
            <a:ext cx="8346600" cy="51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3"/>
              </a:rPr>
              <a:t>L</a:t>
            </a:r>
            <a:r>
              <a:rPr b="1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4"/>
              </a:rPr>
              <a:t>iceo classico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b="1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5"/>
              </a:rPr>
              <a:t>L</a:t>
            </a:r>
            <a:r>
              <a:rPr b="1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6"/>
              </a:rPr>
              <a:t>iceo scientifico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    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-US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b1. liceo scientifico con</a:t>
            </a:r>
            <a:r>
              <a:rPr lang="en-US"/>
              <a:t> </a:t>
            </a:r>
            <a:r>
              <a:rPr b="1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7"/>
              </a:rPr>
              <a:t> opzione scienze applicate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b="1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8"/>
              </a:rPr>
              <a:t>L</a:t>
            </a:r>
            <a:r>
              <a:rPr b="1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9"/>
              </a:rPr>
              <a:t>iceo linguistico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b="1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0"/>
              </a:rPr>
              <a:t> </a:t>
            </a:r>
            <a:r>
              <a:rPr b="1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1"/>
              </a:rPr>
              <a:t>L</a:t>
            </a:r>
            <a:r>
              <a:rPr b="1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2"/>
              </a:rPr>
              <a:t>iceo artistico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b="1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3"/>
              </a:rPr>
              <a:t>L</a:t>
            </a:r>
            <a:r>
              <a:rPr b="1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4"/>
              </a:rPr>
              <a:t>iceo musicale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5"/>
              </a:rPr>
              <a:t>Liceo delle scienze umane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f1.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action="ppaction://hlinksldjump" r:id="rId16"/>
              </a:rPr>
              <a:t>Liceo delle scienze umane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7"/>
              </a:rPr>
              <a:t>opzione  </a:t>
            </a:r>
            <a:r>
              <a:rPr b="1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8"/>
              </a:rPr>
              <a:t>economico-sociale.</a:t>
            </a:r>
            <a:r>
              <a:rPr b="1" i="0" lang="en-US" sz="2400" u="sng" cap="none" strike="noStrik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u="sng">
              <a:solidFill>
                <a:srgbClr val="6AA84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descr="grecom.png" id="125" name="Google Shape;125;p1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927862" y="1867700"/>
            <a:ext cx="1574800" cy="1214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mp708444655817064449.png" id="126" name="Google Shape;126;p1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684388" y="3482238"/>
            <a:ext cx="100012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guistico2.png" id="127" name="Google Shape;127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521975" y="4646953"/>
            <a:ext cx="889450" cy="88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-Simone.png" id="128" name="Google Shape;128;p1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1139999">
            <a:off x="7429475" y="3701287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.gif" id="129" name="Google Shape;129;p1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 rot="-720010">
            <a:off x="6879967" y="4096043"/>
            <a:ext cx="831764" cy="72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457200" y="285750"/>
            <a:ext cx="8229600" cy="614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Alcuni  particolari della riforma dei licei sono: 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br>
              <a:rPr b="0" i="0" lang="en-US" sz="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nel </a:t>
            </a: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classico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rafforzato l’insegnamento della lingua straniera, previsto anche nel triennio, con l’insegnamento in lingua straniera di una disciplina non linguistica nel quinto anno; è altresì previsto il potenziamento dell’asse matematico-scientifico e della storia dell’arte;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nello </a:t>
            </a: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scientifico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confermato lo studio del latino, mentre questo non è previsto  nell’opzione scienze applicate.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nel </a:t>
            </a: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liceo musicale 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coreutico, l’iscrizione è subordinata al superamento di una prova di verifica delle specifiche competenze possedute;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in tutti i licei sono previsti stage e tirocini formativi;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Nella maggior parte dei sei licei, viene studiata  una sola e unica lingua straniera (l'inglese) per tre ore la settimana dal primo al quinto anno, a eccezione nel Liceo delle scienze umane - Opzione economico-sociale, nel quale si studia anche una seconda lingua straniera (al posto del latino) e del Liceo linguistico, nel quale si studiano per tutto il quinquennio ben tre diverse lingue straniere</a:t>
            </a:r>
            <a:r>
              <a:rPr b="0" i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br>
              <a:rPr b="0" i="0" lang="en-US" sz="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0" y="142875"/>
            <a:ext cx="9144000" cy="2714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en-US" sz="3600" u="none" cap="none" strike="noStrike">
                <a:solidFill>
                  <a:srgbClr val="0042C8"/>
                </a:solidFill>
                <a:latin typeface="Calibri"/>
                <a:ea typeface="Calibri"/>
                <a:cs typeface="Calibri"/>
                <a:sym typeface="Calibri"/>
              </a:rPr>
              <a:t>Gli istituti tecnici superiori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Hanno una durata di cinque anni e, come i licei, sono suddivisi in due bienni e un ultimo anno, che prevede il superamento dell'esame di Stato. Molto importanti sono il lavoro in laboratorio e gli stage nelle aziende.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L'orario settimanale  delle lezioni è di 32 ore.  </a:t>
            </a:r>
            <a:b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I due indirizzi di questi istituti sono: economico e tecnologico.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214312" y="3000375"/>
            <a:ext cx="8715375" cy="22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Settore economico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prevedono due tipologie di istituto: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1.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3"/>
              </a:rPr>
              <a:t>Amministrazione, finanza e marketing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2. </a:t>
            </a:r>
            <a:r>
              <a:rPr b="1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4"/>
              </a:rPr>
              <a:t>Turismo</a:t>
            </a:r>
            <a:endParaRPr/>
          </a:p>
        </p:txBody>
      </p:sp>
      <p:pic>
        <p:nvPicPr>
          <p:cNvPr descr="Strategie-di-Marketing.png" id="141" name="Google Shape;14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1250" y="3529912"/>
            <a:ext cx="2952750" cy="239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500062" y="500062"/>
            <a:ext cx="8229600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		           </a:t>
            </a:r>
            <a:r>
              <a:rPr b="1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Settore tecnologico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questo caso, gli indirizzi possibili tra cui scegliere sono ben nove: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3"/>
              </a:rPr>
              <a:t>Meccanica, Meccatronica ed Energia</a:t>
            </a:r>
            <a:r>
              <a:rPr b="0" i="0" lang="en-US" sz="32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4"/>
              </a:rPr>
              <a:t>Trasporti e Logistica</a:t>
            </a:r>
            <a:r>
              <a:rPr b="0" i="0" lang="en-US" sz="32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5"/>
              </a:rPr>
              <a:t>Elettronica ed Elettrotecnica</a:t>
            </a:r>
            <a:r>
              <a:rPr b="0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6"/>
              </a:rPr>
              <a:t>. 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7"/>
              </a:rPr>
              <a:t>Informatica e Telecomunicazioni</a:t>
            </a:r>
            <a:r>
              <a:rPr b="0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8"/>
              </a:rPr>
              <a:t>.</a:t>
            </a:r>
            <a:r>
              <a:rPr b="0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9"/>
              </a:rPr>
              <a:t> 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0"/>
              </a:rPr>
              <a:t>Grafica e Comunicazione</a:t>
            </a:r>
            <a:r>
              <a:rPr b="0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1"/>
              </a:rPr>
              <a:t>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2"/>
              </a:rPr>
              <a:t>Chimica, Materiali e Biotecnologie.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3"/>
              </a:rPr>
              <a:t>Sistema Moda</a:t>
            </a:r>
            <a:r>
              <a:rPr b="0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4"/>
              </a:rPr>
              <a:t>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5"/>
              </a:rPr>
              <a:t>Agraria, Agroalimentare e Agroindustria</a:t>
            </a:r>
            <a:r>
              <a:rPr b="0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6"/>
              </a:rPr>
              <a:t>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7"/>
              </a:rPr>
              <a:t>Costruzioni, Ambiente e Territorio.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oftware.png" id="147" name="Google Shape;147;p2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715125" y="2786062"/>
            <a:ext cx="2179637" cy="217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Personalizzato 1">
      <a:dk1>
        <a:srgbClr val="00206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